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69" r:id="rId4"/>
    <p:sldId id="272" r:id="rId5"/>
    <p:sldId id="273" r:id="rId6"/>
    <p:sldId id="270" r:id="rId7"/>
    <p:sldId id="258" r:id="rId8"/>
    <p:sldId id="268" r:id="rId9"/>
    <p:sldId id="263" r:id="rId10"/>
    <p:sldId id="259" r:id="rId11"/>
    <p:sldId id="260" r:id="rId12"/>
    <p:sldId id="261" r:id="rId13"/>
    <p:sldId id="262" r:id="rId14"/>
    <p:sldId id="264" r:id="rId15"/>
    <p:sldId id="265" r:id="rId16"/>
    <p:sldId id="267" r:id="rId17"/>
    <p:sldId id="271"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068" y="3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9F2200-7D56-442B-AD6A-93FD249A279E}" type="datetimeFigureOut">
              <a:rPr lang="en-US" smtClean="0"/>
              <a:pPr/>
              <a:t>3/31/2017</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01EE30-1C66-465A-B4B5-A0D6A5687040}"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b="0" i="0" kern="1200" dirty="0" smtClean="0">
                <a:solidFill>
                  <a:schemeClr val="tx1"/>
                </a:solidFill>
                <a:latin typeface="+mn-lt"/>
                <a:ea typeface="+mn-ea"/>
                <a:cs typeface="+mn-cs"/>
              </a:rPr>
              <a:t>CBT is based on the idea that our thoughts, feelings, and behaviours are constantly interacting and influencing one another. </a:t>
            </a:r>
          </a:p>
          <a:p>
            <a:endParaRPr lang="en-AU" sz="1200" b="0" i="0" kern="1200" dirty="0" smtClean="0">
              <a:solidFill>
                <a:schemeClr val="tx1"/>
              </a:solidFill>
              <a:latin typeface="+mn-lt"/>
              <a:ea typeface="+mn-ea"/>
              <a:cs typeface="+mn-cs"/>
            </a:endParaRPr>
          </a:p>
          <a:p>
            <a:r>
              <a:rPr lang="en-AU" sz="1800" b="0" i="0" kern="1200" dirty="0" smtClean="0">
                <a:solidFill>
                  <a:schemeClr val="tx1"/>
                </a:solidFill>
                <a:latin typeface="+mn-lt"/>
                <a:ea typeface="+mn-ea"/>
                <a:cs typeface="+mn-cs"/>
              </a:rPr>
              <a:t>How we interpret or think about a situation determines how we feel about it, which then determines how we'll react.</a:t>
            </a:r>
            <a:endParaRPr lang="en-AU" sz="1800" dirty="0"/>
          </a:p>
        </p:txBody>
      </p:sp>
      <p:sp>
        <p:nvSpPr>
          <p:cNvPr id="4" name="Slide Number Placeholder 3"/>
          <p:cNvSpPr>
            <a:spLocks noGrp="1"/>
          </p:cNvSpPr>
          <p:nvPr>
            <p:ph type="sldNum" sz="quarter" idx="10"/>
          </p:nvPr>
        </p:nvSpPr>
        <p:spPr/>
        <p:txBody>
          <a:bodyPr/>
          <a:lstStyle/>
          <a:p>
            <a:fld id="{9401EE30-1C66-465A-B4B5-A0D6A5687040}" type="slidenum">
              <a:rPr lang="en-AU" smtClean="0"/>
              <a:pPr/>
              <a:t>7</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b="0" i="0" kern="1200" dirty="0" smtClean="0">
                <a:solidFill>
                  <a:schemeClr val="tx1"/>
                </a:solidFill>
                <a:latin typeface="+mn-lt"/>
                <a:ea typeface="+mn-ea"/>
                <a:cs typeface="+mn-cs"/>
              </a:rPr>
              <a:t>Mindfulness requires</a:t>
            </a:r>
            <a:r>
              <a:rPr lang="en-AU" sz="1200" b="0" i="0" kern="1200" baseline="0" dirty="0" smtClean="0">
                <a:solidFill>
                  <a:schemeClr val="tx1"/>
                </a:solidFill>
                <a:latin typeface="+mn-lt"/>
                <a:ea typeface="+mn-ea"/>
                <a:cs typeface="+mn-cs"/>
              </a:rPr>
              <a:t> us to think before we speak!</a:t>
            </a:r>
            <a:endParaRPr lang="en-AU" sz="1200" b="0" i="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401EE30-1C66-465A-B4B5-A0D6A5687040}" type="slidenum">
              <a:rPr lang="en-AU" smtClean="0"/>
              <a:pPr/>
              <a:t>8</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800" dirty="0" smtClean="0"/>
              <a:t>CBT focuses on how the student perceives his/her experiences and how his/her perceptions influence the student’s behaviour.</a:t>
            </a:r>
          </a:p>
          <a:p>
            <a:endParaRPr lang="en-AU" sz="1800" dirty="0" smtClean="0"/>
          </a:p>
          <a:p>
            <a:r>
              <a:rPr lang="en-AU" sz="1800" dirty="0" smtClean="0"/>
              <a:t>For</a:t>
            </a:r>
            <a:r>
              <a:rPr lang="en-AU" sz="1800" baseline="0" dirty="0" smtClean="0"/>
              <a:t> the purpose of this workshop – as teachers we want to focus on our students’ self-esteem and self-confidence.</a:t>
            </a:r>
            <a:endParaRPr lang="en-AU" sz="1800" dirty="0"/>
          </a:p>
        </p:txBody>
      </p:sp>
      <p:sp>
        <p:nvSpPr>
          <p:cNvPr id="4" name="Slide Number Placeholder 3"/>
          <p:cNvSpPr>
            <a:spLocks noGrp="1"/>
          </p:cNvSpPr>
          <p:nvPr>
            <p:ph type="sldNum" sz="quarter" idx="10"/>
          </p:nvPr>
        </p:nvSpPr>
        <p:spPr/>
        <p:txBody>
          <a:bodyPr/>
          <a:lstStyle/>
          <a:p>
            <a:fld id="{9401EE30-1C66-465A-B4B5-A0D6A5687040}" type="slidenum">
              <a:rPr lang="en-AU" smtClean="0"/>
              <a:pPr/>
              <a:t>9</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AU" dirty="0" smtClean="0"/>
              <a:t>That student’s behaviour</a:t>
            </a:r>
            <a:r>
              <a:rPr lang="en-AU" baseline="0" dirty="0" smtClean="0"/>
              <a:t> is making me lose concentration.</a:t>
            </a:r>
          </a:p>
          <a:p>
            <a:pPr marL="228600" indent="-228600">
              <a:buAutoNum type="arabicPeriod"/>
            </a:pPr>
            <a:endParaRPr lang="en-AU" baseline="0" dirty="0" smtClean="0"/>
          </a:p>
          <a:p>
            <a:pPr marL="228600" indent="-228600">
              <a:buAutoNum type="arabicPeriod"/>
            </a:pPr>
            <a:r>
              <a:rPr lang="en-AU" baseline="0" dirty="0" smtClean="0"/>
              <a:t>When the teacher makes a correction to the class, the student thinks it was aimed at them.</a:t>
            </a:r>
          </a:p>
          <a:p>
            <a:pPr marL="228600" indent="-228600">
              <a:buAutoNum type="arabicPeriod"/>
            </a:pPr>
            <a:endParaRPr lang="en-AU" baseline="0" dirty="0" smtClean="0"/>
          </a:p>
          <a:p>
            <a:pPr marL="228600" indent="-228600">
              <a:buAutoNum type="arabicPeriod"/>
            </a:pPr>
            <a:endParaRPr lang="en-AU" dirty="0"/>
          </a:p>
        </p:txBody>
      </p:sp>
      <p:sp>
        <p:nvSpPr>
          <p:cNvPr id="4" name="Slide Number Placeholder 3"/>
          <p:cNvSpPr>
            <a:spLocks noGrp="1"/>
          </p:cNvSpPr>
          <p:nvPr>
            <p:ph type="sldNum" sz="quarter" idx="10"/>
          </p:nvPr>
        </p:nvSpPr>
        <p:spPr/>
        <p:txBody>
          <a:bodyPr/>
          <a:lstStyle/>
          <a:p>
            <a:fld id="{9401EE30-1C66-465A-B4B5-A0D6A5687040}" type="slidenum">
              <a:rPr lang="en-AU" smtClean="0"/>
              <a:pPr/>
              <a:t>12</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AU" baseline="0" dirty="0" smtClean="0"/>
          </a:p>
          <a:p>
            <a:pPr marL="228600" indent="-228600">
              <a:buAutoNum type="arabicPeriod"/>
            </a:pPr>
            <a:endParaRPr lang="en-AU" dirty="0"/>
          </a:p>
        </p:txBody>
      </p:sp>
      <p:sp>
        <p:nvSpPr>
          <p:cNvPr id="4" name="Slide Number Placeholder 3"/>
          <p:cNvSpPr>
            <a:spLocks noGrp="1"/>
          </p:cNvSpPr>
          <p:nvPr>
            <p:ph type="sldNum" sz="quarter" idx="10"/>
          </p:nvPr>
        </p:nvSpPr>
        <p:spPr/>
        <p:txBody>
          <a:bodyPr/>
          <a:lstStyle/>
          <a:p>
            <a:fld id="{9401EE30-1C66-465A-B4B5-A0D6A5687040}" type="slidenum">
              <a:rPr lang="en-AU" smtClean="0"/>
              <a:pPr/>
              <a:t>14</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AU" baseline="0" dirty="0" smtClean="0"/>
          </a:p>
          <a:p>
            <a:pPr marL="228600" indent="-228600">
              <a:buAutoNum type="arabicPeriod"/>
            </a:pPr>
            <a:endParaRPr lang="en-AU" dirty="0"/>
          </a:p>
        </p:txBody>
      </p:sp>
      <p:sp>
        <p:nvSpPr>
          <p:cNvPr id="4" name="Slide Number Placeholder 3"/>
          <p:cNvSpPr>
            <a:spLocks noGrp="1"/>
          </p:cNvSpPr>
          <p:nvPr>
            <p:ph type="sldNum" sz="quarter" idx="10"/>
          </p:nvPr>
        </p:nvSpPr>
        <p:spPr/>
        <p:txBody>
          <a:bodyPr/>
          <a:lstStyle/>
          <a:p>
            <a:fld id="{9401EE30-1C66-465A-B4B5-A0D6A5687040}" type="slidenum">
              <a:rPr lang="en-AU" smtClean="0"/>
              <a:pPr/>
              <a:t>15</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AU" baseline="0" dirty="0" smtClean="0"/>
          </a:p>
          <a:p>
            <a:pPr marL="228600" indent="-228600">
              <a:buAutoNum type="arabicPeriod"/>
            </a:pPr>
            <a:endParaRPr lang="en-AU" dirty="0"/>
          </a:p>
        </p:txBody>
      </p:sp>
      <p:sp>
        <p:nvSpPr>
          <p:cNvPr id="4" name="Slide Number Placeholder 3"/>
          <p:cNvSpPr>
            <a:spLocks noGrp="1"/>
          </p:cNvSpPr>
          <p:nvPr>
            <p:ph type="sldNum" sz="quarter" idx="10"/>
          </p:nvPr>
        </p:nvSpPr>
        <p:spPr/>
        <p:txBody>
          <a:bodyPr/>
          <a:lstStyle/>
          <a:p>
            <a:fld id="{9401EE30-1C66-465A-B4B5-A0D6A5687040}" type="slidenum">
              <a:rPr lang="en-AU" smtClean="0"/>
              <a:pPr/>
              <a:t>16</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AU" baseline="0" dirty="0" smtClean="0"/>
          </a:p>
          <a:p>
            <a:pPr marL="228600" indent="-228600">
              <a:buAutoNum type="arabicPeriod"/>
            </a:pPr>
            <a:endParaRPr lang="en-AU" dirty="0"/>
          </a:p>
        </p:txBody>
      </p:sp>
      <p:sp>
        <p:nvSpPr>
          <p:cNvPr id="4" name="Slide Number Placeholder 3"/>
          <p:cNvSpPr>
            <a:spLocks noGrp="1"/>
          </p:cNvSpPr>
          <p:nvPr>
            <p:ph type="sldNum" sz="quarter" idx="10"/>
          </p:nvPr>
        </p:nvSpPr>
        <p:spPr/>
        <p:txBody>
          <a:bodyPr/>
          <a:lstStyle/>
          <a:p>
            <a:fld id="{9401EE30-1C66-465A-B4B5-A0D6A5687040}" type="slidenum">
              <a:rPr lang="en-AU" smtClean="0"/>
              <a:pPr/>
              <a:t>17</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AU" baseline="0" dirty="0" smtClean="0"/>
          </a:p>
          <a:p>
            <a:pPr marL="228600" indent="-228600">
              <a:buAutoNum type="arabicPeriod"/>
            </a:pPr>
            <a:endParaRPr lang="en-AU" dirty="0"/>
          </a:p>
        </p:txBody>
      </p:sp>
      <p:sp>
        <p:nvSpPr>
          <p:cNvPr id="4" name="Slide Number Placeholder 3"/>
          <p:cNvSpPr>
            <a:spLocks noGrp="1"/>
          </p:cNvSpPr>
          <p:nvPr>
            <p:ph type="sldNum" sz="quarter" idx="10"/>
          </p:nvPr>
        </p:nvSpPr>
        <p:spPr/>
        <p:txBody>
          <a:bodyPr/>
          <a:lstStyle/>
          <a:p>
            <a:fld id="{9401EE30-1C66-465A-B4B5-A0D6A5687040}" type="slidenum">
              <a:rPr lang="en-AU" smtClean="0"/>
              <a:pPr/>
              <a:t>18</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58F36D64-7C54-4249-8A9E-4B49F04358A5}" type="datetimeFigureOut">
              <a:rPr lang="en-US" smtClean="0"/>
              <a:pPr/>
              <a:t>3/31/2017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D665DE9-659B-4B1E-BCC0-DE203C32AC7A}" type="slidenum">
              <a:rPr lang="en-AU" smtClean="0"/>
              <a:pPr/>
              <a:t>‹#›</a:t>
            </a:fld>
            <a:endParaRPr lang="en-AU"/>
          </a:p>
        </p:txBody>
      </p:sp>
      <p:sp>
        <p:nvSpPr>
          <p:cNvPr id="7" name="Date Placeholder 2"/>
          <p:cNvSpPr txBox="1">
            <a:spLocks/>
          </p:cNvSpPr>
          <p:nvPr userDrawn="1"/>
        </p:nvSpPr>
        <p:spPr>
          <a:xfrm>
            <a:off x="714348" y="6357958"/>
            <a:ext cx="1971660" cy="365125"/>
          </a:xfrm>
          <a:prstGeom prst="rect">
            <a:avLst/>
          </a:prstGeom>
        </p:spPr>
        <p:txBody>
          <a:bodyPr vert="horz" lIns="91440" tIns="45720" rIns="91440" bIns="45720" rtlCol="0" anchor="ctr"/>
          <a:lstStyle>
            <a:lvl1pPr>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chemeClr val="tx1"/>
                </a:solidFill>
                <a:effectLst/>
                <a:uLnTx/>
                <a:uFillTx/>
                <a:latin typeface="+mn-lt"/>
                <a:ea typeface="+mn-ea"/>
                <a:cs typeface="+mn-cs"/>
              </a:rPr>
              <a:t>Tas Tesol Conference, April 2017</a:t>
            </a:r>
            <a:r>
              <a:rPr kumimoji="0" lang="en-US" sz="1000" b="0" i="0" u="none" strike="noStrike" kern="1200" cap="none" spc="0" normalizeH="0" baseline="0" noProof="0" smtClean="0">
                <a:ln>
                  <a:noFill/>
                </a:ln>
                <a:solidFill>
                  <a:schemeClr val="tx1">
                    <a:tint val="75000"/>
                  </a:schemeClr>
                </a:solidFill>
                <a:effectLst/>
                <a:uLnTx/>
                <a:uFillTx/>
                <a:latin typeface="+mn-lt"/>
                <a:ea typeface="+mn-ea"/>
                <a:cs typeface="+mn-cs"/>
              </a:rPr>
              <a:t>	</a:t>
            </a:r>
            <a:endParaRPr kumimoji="0" lang="en-AU" sz="1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8" name="Footer Placeholder 3"/>
          <p:cNvSpPr txBox="1">
            <a:spLocks/>
          </p:cNvSpPr>
          <p:nvPr userDrawn="1"/>
        </p:nvSpPr>
        <p:spPr>
          <a:xfrm>
            <a:off x="2786050" y="6356350"/>
            <a:ext cx="5286412" cy="365125"/>
          </a:xfrm>
          <a:prstGeom prst="rect">
            <a:avLst/>
          </a:prstGeom>
        </p:spPr>
        <p:txBody>
          <a:bodyPr vert="horz" lIns="91440" tIns="45720" rIns="91440" bIns="45720" rtlCol="0" anchor="ctr"/>
          <a:lstStyle>
            <a:lvl1pPr>
              <a:defRPr sz="1000">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smtClean="0">
                <a:ln>
                  <a:noFill/>
                </a:ln>
                <a:solidFill>
                  <a:schemeClr val="tx1"/>
                </a:solidFill>
                <a:effectLst/>
                <a:uLnTx/>
                <a:uFillTx/>
                <a:latin typeface="+mn-lt"/>
                <a:ea typeface="+mn-ea"/>
                <a:cs typeface="+mn-cs"/>
              </a:rPr>
              <a:t>Improving Self-Esteem &amp; Self-Confidence through CBT &amp; Mindfulness</a:t>
            </a:r>
            <a:br>
              <a:rPr kumimoji="0" lang="en-AU" sz="1000" b="0" i="0" u="none" strike="noStrike" kern="1200" cap="none" spc="0" normalizeH="0" baseline="0" noProof="0" smtClean="0">
                <a:ln>
                  <a:noFill/>
                </a:ln>
                <a:solidFill>
                  <a:schemeClr val="tx1"/>
                </a:solidFill>
                <a:effectLst/>
                <a:uLnTx/>
                <a:uFillTx/>
                <a:latin typeface="+mn-lt"/>
                <a:ea typeface="+mn-ea"/>
                <a:cs typeface="+mn-cs"/>
              </a:rPr>
            </a:br>
            <a:r>
              <a:rPr kumimoji="0" lang="en-AU" sz="1000" b="0" i="0" u="none" strike="noStrike" kern="1200" cap="none" spc="0" normalizeH="0" baseline="0" noProof="0" smtClean="0">
                <a:ln>
                  <a:noFill/>
                </a:ln>
                <a:solidFill>
                  <a:schemeClr val="tx1"/>
                </a:solidFill>
                <a:effectLst/>
                <a:uLnTx/>
                <a:uFillTx/>
                <a:latin typeface="+mn-lt"/>
                <a:ea typeface="+mn-ea"/>
                <a:cs typeface="+mn-cs"/>
              </a:rPr>
              <a:t> Dr Barbara Rose, www.eslinternetcafe.com</a:t>
            </a:r>
            <a:endParaRPr kumimoji="0" lang="en-AU" sz="10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Slide Number Placeholder 4"/>
          <p:cNvSpPr txBox="1">
            <a:spLocks/>
          </p:cNvSpPr>
          <p:nvPr userDrawn="1"/>
        </p:nvSpPr>
        <p:spPr>
          <a:xfrm>
            <a:off x="8286776" y="6357958"/>
            <a:ext cx="419088" cy="365125"/>
          </a:xfrm>
          <a:prstGeom prst="rect">
            <a:avLst/>
          </a:prstGeom>
        </p:spPr>
        <p:txBody>
          <a:bodyPr vert="horz" lIns="91440" tIns="45720" rIns="91440" bIns="45720" rtlCol="0" anchor="ctr"/>
          <a:lstStyle>
            <a:lvl1pPr>
              <a:defRPr>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D665DE9-659B-4B1E-BCC0-DE203C32AC7A}" type="slidenum">
              <a:rPr kumimoji="0" lang="en-AU"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Right Triangle 9"/>
          <p:cNvSpPr/>
          <p:nvPr userDrawn="1"/>
        </p:nvSpPr>
        <p:spPr>
          <a:xfrm>
            <a:off x="0" y="0"/>
            <a:ext cx="785786" cy="6858000"/>
          </a:xfrm>
          <a:prstGeom prst="r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ight Triangle 10"/>
          <p:cNvSpPr/>
          <p:nvPr userDrawn="1"/>
        </p:nvSpPr>
        <p:spPr>
          <a:xfrm rot="10800000">
            <a:off x="8358214" y="0"/>
            <a:ext cx="785786" cy="6858000"/>
          </a:xfrm>
          <a:prstGeom prst="r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8F36D64-7C54-4249-8A9E-4B49F04358A5}" type="datetimeFigureOut">
              <a:rPr lang="en-US" smtClean="0"/>
              <a:pPr/>
              <a:t>3/31/2017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D665DE9-659B-4B1E-BCC0-DE203C32AC7A}"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8F36D64-7C54-4249-8A9E-4B49F04358A5}" type="datetimeFigureOut">
              <a:rPr lang="en-US" smtClean="0"/>
              <a:pPr/>
              <a:t>3/31/2017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D665DE9-659B-4B1E-BCC0-DE203C32AC7A}"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8F36D64-7C54-4249-8A9E-4B49F04358A5}" type="datetimeFigureOut">
              <a:rPr lang="en-US" smtClean="0"/>
              <a:pPr/>
              <a:t>3/31/2017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D665DE9-659B-4B1E-BCC0-DE203C32AC7A}"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F36D64-7C54-4249-8A9E-4B49F04358A5}" type="datetimeFigureOut">
              <a:rPr lang="en-US" smtClean="0"/>
              <a:pPr/>
              <a:t>3/31/2017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D665DE9-659B-4B1E-BCC0-DE203C32AC7A}"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58F36D64-7C54-4249-8A9E-4B49F04358A5}" type="datetimeFigureOut">
              <a:rPr lang="en-US" smtClean="0"/>
              <a:pPr/>
              <a:t>3/31/2017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D665DE9-659B-4B1E-BCC0-DE203C32AC7A}"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58F36D64-7C54-4249-8A9E-4B49F04358A5}" type="datetimeFigureOut">
              <a:rPr lang="en-US" smtClean="0"/>
              <a:pPr/>
              <a:t>3/31/2017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D665DE9-659B-4B1E-BCC0-DE203C32AC7A}"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4348" y="6357958"/>
            <a:ext cx="1971660" cy="365125"/>
          </a:xfrm>
        </p:spPr>
        <p:txBody>
          <a:bodyPr/>
          <a:lstStyle>
            <a:lvl1pPr>
              <a:defRPr sz="1000"/>
            </a:lvl1pPr>
          </a:lstStyle>
          <a:p>
            <a:r>
              <a:rPr lang="en-US" dirty="0" err="1" smtClean="0">
                <a:solidFill>
                  <a:schemeClr val="tx1"/>
                </a:solidFill>
              </a:rPr>
              <a:t>Tas</a:t>
            </a:r>
            <a:r>
              <a:rPr lang="en-US" dirty="0" smtClean="0">
                <a:solidFill>
                  <a:schemeClr val="tx1"/>
                </a:solidFill>
              </a:rPr>
              <a:t> </a:t>
            </a:r>
            <a:r>
              <a:rPr lang="en-US" dirty="0" err="1" smtClean="0">
                <a:solidFill>
                  <a:schemeClr val="tx1"/>
                </a:solidFill>
              </a:rPr>
              <a:t>Tesol</a:t>
            </a:r>
            <a:r>
              <a:rPr lang="en-US" dirty="0" smtClean="0">
                <a:solidFill>
                  <a:schemeClr val="tx1"/>
                </a:solidFill>
              </a:rPr>
              <a:t> Conference, April 2017</a:t>
            </a:r>
            <a:r>
              <a:rPr lang="en-US" dirty="0" smtClean="0"/>
              <a:t>	</a:t>
            </a:r>
            <a:endParaRPr lang="en-AU" dirty="0"/>
          </a:p>
        </p:txBody>
      </p:sp>
      <p:sp>
        <p:nvSpPr>
          <p:cNvPr id="4" name="Footer Placeholder 3"/>
          <p:cNvSpPr>
            <a:spLocks noGrp="1"/>
          </p:cNvSpPr>
          <p:nvPr>
            <p:ph type="ftr" sz="quarter" idx="11"/>
          </p:nvPr>
        </p:nvSpPr>
        <p:spPr>
          <a:xfrm>
            <a:off x="2786050" y="6356350"/>
            <a:ext cx="5286412" cy="365125"/>
          </a:xfrm>
        </p:spPr>
        <p:txBody>
          <a:bodyPr/>
          <a:lstStyle>
            <a:lvl1pPr>
              <a:defRPr sz="1000">
                <a:solidFill>
                  <a:schemeClr val="tx1"/>
                </a:solidFill>
              </a:defRPr>
            </a:lvl1pPr>
          </a:lstStyle>
          <a:p>
            <a:r>
              <a:rPr lang="en-AU" dirty="0" smtClean="0"/>
              <a:t>Improving Self-Esteem &amp; Self-Confidence through CBT &amp; Mindfulness</a:t>
            </a:r>
            <a:br>
              <a:rPr lang="en-AU" dirty="0" smtClean="0"/>
            </a:br>
            <a:r>
              <a:rPr lang="en-AU" dirty="0" smtClean="0"/>
              <a:t> Dr Barbara Rose, www.eslinternetcafe.com</a:t>
            </a:r>
            <a:endParaRPr lang="en-AU" dirty="0"/>
          </a:p>
        </p:txBody>
      </p:sp>
      <p:sp>
        <p:nvSpPr>
          <p:cNvPr id="5" name="Slide Number Placeholder 4"/>
          <p:cNvSpPr>
            <a:spLocks noGrp="1"/>
          </p:cNvSpPr>
          <p:nvPr>
            <p:ph type="sldNum" sz="quarter" idx="12"/>
          </p:nvPr>
        </p:nvSpPr>
        <p:spPr>
          <a:xfrm>
            <a:off x="8286776" y="6357958"/>
            <a:ext cx="419088" cy="365125"/>
          </a:xfrm>
        </p:spPr>
        <p:txBody>
          <a:bodyPr/>
          <a:lstStyle>
            <a:lvl1pPr>
              <a:defRPr>
                <a:solidFill>
                  <a:schemeClr val="tx1"/>
                </a:solidFill>
              </a:defRPr>
            </a:lvl1pPr>
          </a:lstStyle>
          <a:p>
            <a:fld id="{DD665DE9-659B-4B1E-BCC0-DE203C32AC7A}" type="slidenum">
              <a:rPr lang="en-AU" smtClean="0"/>
              <a:pPr/>
              <a:t>‹#›</a:t>
            </a:fld>
            <a:endParaRPr lang="en-AU" dirty="0"/>
          </a:p>
        </p:txBody>
      </p:sp>
      <p:sp>
        <p:nvSpPr>
          <p:cNvPr id="19" name="Right Triangle 18"/>
          <p:cNvSpPr/>
          <p:nvPr userDrawn="1"/>
        </p:nvSpPr>
        <p:spPr>
          <a:xfrm>
            <a:off x="0" y="0"/>
            <a:ext cx="785786" cy="6858000"/>
          </a:xfrm>
          <a:prstGeom prst="r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Right Triangle 20"/>
          <p:cNvSpPr/>
          <p:nvPr userDrawn="1"/>
        </p:nvSpPr>
        <p:spPr>
          <a:xfrm rot="10800000">
            <a:off x="8358214" y="0"/>
            <a:ext cx="785786" cy="6858000"/>
          </a:xfrm>
          <a:prstGeom prst="r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F36D64-7C54-4249-8A9E-4B49F04358A5}" type="datetimeFigureOut">
              <a:rPr lang="en-US" smtClean="0"/>
              <a:pPr/>
              <a:t>3/31/2017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D665DE9-659B-4B1E-BCC0-DE203C32AC7A}"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36D64-7C54-4249-8A9E-4B49F04358A5}" type="datetimeFigureOut">
              <a:rPr lang="en-US" smtClean="0"/>
              <a:pPr/>
              <a:t>3/31/2017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D665DE9-659B-4B1E-BCC0-DE203C32AC7A}"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36D64-7C54-4249-8A9E-4B49F04358A5}" type="datetimeFigureOut">
              <a:rPr lang="en-US" smtClean="0"/>
              <a:pPr/>
              <a:t>3/31/2017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D665DE9-659B-4B1E-BCC0-DE203C32AC7A}"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F36D64-7C54-4249-8A9E-4B49F04358A5}" type="datetimeFigureOut">
              <a:rPr lang="en-US" smtClean="0"/>
              <a:pPr/>
              <a:t>3/31/2017</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665DE9-659B-4B1E-BCC0-DE203C32AC7A}"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0175"/>
            <a:ext cx="7772400" cy="2100276"/>
          </a:xfrm>
        </p:spPr>
        <p:txBody>
          <a:bodyPr>
            <a:normAutofit fontScale="90000"/>
          </a:bodyPr>
          <a:lstStyle/>
          <a:p>
            <a:r>
              <a:rPr lang="en-AU" b="1" dirty="0" smtClean="0">
                <a:solidFill>
                  <a:srgbClr val="0000FF"/>
                </a:solidFill>
              </a:rPr>
              <a:t>How Cognitive Behaviour Therapy (CBT) and Mindfulness can boost your students’ self-confidence and self-esteem</a:t>
            </a:r>
            <a:endParaRPr lang="en-AU" b="1" dirty="0">
              <a:solidFill>
                <a:srgbClr val="0000FF"/>
              </a:solidFill>
            </a:endParaRPr>
          </a:p>
        </p:txBody>
      </p:sp>
      <p:sp>
        <p:nvSpPr>
          <p:cNvPr id="3" name="Subtitle 2"/>
          <p:cNvSpPr>
            <a:spLocks noGrp="1"/>
          </p:cNvSpPr>
          <p:nvPr>
            <p:ph type="subTitle" idx="1"/>
          </p:nvPr>
        </p:nvSpPr>
        <p:spPr>
          <a:xfrm>
            <a:off x="1785918" y="4429132"/>
            <a:ext cx="6400800" cy="1752600"/>
          </a:xfrm>
        </p:spPr>
        <p:txBody>
          <a:bodyPr>
            <a:normAutofit/>
          </a:bodyPr>
          <a:lstStyle/>
          <a:p>
            <a:pPr algn="r"/>
            <a:r>
              <a:rPr lang="en-AU" sz="2400" dirty="0" smtClean="0">
                <a:solidFill>
                  <a:schemeClr val="tx1"/>
                </a:solidFill>
              </a:rPr>
              <a:t>Barbara Rose</a:t>
            </a:r>
          </a:p>
          <a:p>
            <a:pPr algn="r"/>
            <a:r>
              <a:rPr lang="en-AU" sz="2400" dirty="0" err="1" smtClean="0">
                <a:solidFill>
                  <a:schemeClr val="tx1"/>
                </a:solidFill>
              </a:rPr>
              <a:t>TasTESOL</a:t>
            </a:r>
            <a:r>
              <a:rPr lang="en-AU" sz="2400" dirty="0" smtClean="0">
                <a:solidFill>
                  <a:schemeClr val="tx1"/>
                </a:solidFill>
              </a:rPr>
              <a:t> Conference</a:t>
            </a:r>
          </a:p>
          <a:p>
            <a:pPr algn="r"/>
            <a:r>
              <a:rPr lang="en-AU" sz="2400" dirty="0" smtClean="0">
                <a:solidFill>
                  <a:schemeClr val="tx1"/>
                </a:solidFill>
              </a:rPr>
              <a:t>April 2017</a:t>
            </a:r>
            <a:endParaRPr lang="en-AU" sz="2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14282" y="285728"/>
            <a:ext cx="8229600" cy="1143000"/>
          </a:xfrm>
        </p:spPr>
        <p:txBody>
          <a:bodyPr>
            <a:normAutofit fontScale="90000"/>
          </a:bodyPr>
          <a:lstStyle/>
          <a:p>
            <a:r>
              <a:rPr lang="en-AU" b="1" dirty="0" smtClean="0">
                <a:solidFill>
                  <a:srgbClr val="0000FF"/>
                </a:solidFill>
              </a:rPr>
              <a:t>LIMITING THOUGHTS - PERSPECTIVE</a:t>
            </a:r>
            <a:endParaRPr lang="en-AU" b="1" dirty="0">
              <a:solidFill>
                <a:srgbClr val="0000FF"/>
              </a:solidFill>
            </a:endParaRPr>
          </a:p>
        </p:txBody>
      </p:sp>
      <p:sp>
        <p:nvSpPr>
          <p:cNvPr id="3" name="TextBox 2"/>
          <p:cNvSpPr txBox="1"/>
          <p:nvPr/>
        </p:nvSpPr>
        <p:spPr>
          <a:xfrm>
            <a:off x="714348" y="1285860"/>
            <a:ext cx="8072494" cy="4893647"/>
          </a:xfrm>
          <a:prstGeom prst="rect">
            <a:avLst/>
          </a:prstGeom>
          <a:noFill/>
        </p:spPr>
        <p:txBody>
          <a:bodyPr wrap="square" rtlCol="0">
            <a:spAutoFit/>
          </a:bodyPr>
          <a:lstStyle/>
          <a:p>
            <a:pPr marL="342900" indent="-342900"/>
            <a:r>
              <a:rPr lang="en-AU" sz="2400" b="1" dirty="0" smtClean="0"/>
              <a:t>1.  CATASTROPHIZING</a:t>
            </a:r>
            <a:r>
              <a:rPr lang="en-AU" sz="2400" dirty="0" smtClean="0"/>
              <a:t> – your students imagine the worst possible outcome</a:t>
            </a:r>
          </a:p>
          <a:p>
            <a:pPr marL="342900" indent="12700"/>
            <a:r>
              <a:rPr lang="en-AU" sz="2400" i="1" dirty="0" smtClean="0"/>
              <a:t>I’m never going to be able to do this (whatever ‘this’ represents)</a:t>
            </a:r>
          </a:p>
          <a:p>
            <a:pPr marL="342900" indent="12700"/>
            <a:endParaRPr lang="en-AU" sz="2400" i="1" dirty="0" smtClean="0"/>
          </a:p>
          <a:p>
            <a:pPr marL="342900" indent="-342900"/>
            <a:r>
              <a:rPr lang="en-AU" sz="2400" b="1" dirty="0" smtClean="0"/>
              <a:t>2.  EXPECTING</a:t>
            </a:r>
            <a:r>
              <a:rPr lang="en-AU" sz="2400" dirty="0" smtClean="0"/>
              <a:t> – your students form strict rules and unrealistic expectations of themselves.</a:t>
            </a:r>
          </a:p>
          <a:p>
            <a:pPr marL="342900" indent="12700"/>
            <a:r>
              <a:rPr lang="en-AU" sz="2400" i="1" dirty="0" smtClean="0"/>
              <a:t>I should do/be/have ...</a:t>
            </a:r>
          </a:p>
          <a:p>
            <a:pPr marL="342900" indent="-342900"/>
            <a:endParaRPr lang="en-AU" sz="2400" dirty="0" smtClean="0"/>
          </a:p>
          <a:p>
            <a:pPr marL="457200" indent="-457200">
              <a:buAutoNum type="arabicPeriod" startAt="3"/>
            </a:pPr>
            <a:r>
              <a:rPr lang="en-AU" sz="2400" b="1" dirty="0" smtClean="0"/>
              <a:t>FILTERING &amp; MAGNIFYING </a:t>
            </a:r>
            <a:r>
              <a:rPr lang="en-AU" sz="2400" dirty="0" smtClean="0"/>
              <a:t>– your students filter out the positive and magnify the negative</a:t>
            </a:r>
          </a:p>
          <a:p>
            <a:pPr marL="457200" indent="-6350"/>
            <a:r>
              <a:rPr lang="en-AU" sz="2400" i="1" dirty="0" smtClean="0"/>
              <a:t>I keep doing it all wrong.  </a:t>
            </a:r>
            <a:br>
              <a:rPr lang="en-AU" sz="2400" i="1" dirty="0" smtClean="0"/>
            </a:br>
            <a:r>
              <a:rPr lang="en-AU" sz="2400" i="1" dirty="0" smtClean="0"/>
              <a:t>I’m never going to be any good at ...</a:t>
            </a:r>
            <a:endParaRPr lang="en-AU" dirty="0"/>
          </a:p>
        </p:txBody>
      </p:sp>
      <p:sp>
        <p:nvSpPr>
          <p:cNvPr id="4" name="Date Placeholder 2"/>
          <p:cNvSpPr>
            <a:spLocks noGrp="1"/>
          </p:cNvSpPr>
          <p:nvPr>
            <p:ph type="dt" sz="half" idx="10"/>
          </p:nvPr>
        </p:nvSpPr>
        <p:spPr>
          <a:xfrm>
            <a:off x="714348" y="6357958"/>
            <a:ext cx="1971660" cy="365125"/>
          </a:xfrm>
        </p:spPr>
        <p:txBody>
          <a:bodyPr/>
          <a:lstStyle>
            <a:lvl1pPr>
              <a:defRPr sz="1000"/>
            </a:lvl1pPr>
          </a:lstStyle>
          <a:p>
            <a:r>
              <a:rPr lang="en-US" dirty="0" err="1" smtClean="0">
                <a:solidFill>
                  <a:schemeClr val="tx1"/>
                </a:solidFill>
              </a:rPr>
              <a:t>TasTESOL</a:t>
            </a:r>
            <a:r>
              <a:rPr lang="en-US" dirty="0" smtClean="0">
                <a:solidFill>
                  <a:schemeClr val="tx1"/>
                </a:solidFill>
              </a:rPr>
              <a:t> Conference, April 2017</a:t>
            </a:r>
            <a:r>
              <a:rPr lang="en-US" dirty="0" smtClean="0"/>
              <a:t>	</a:t>
            </a:r>
            <a:endParaRPr lang="en-AU" dirty="0"/>
          </a:p>
        </p:txBody>
      </p:sp>
      <p:sp>
        <p:nvSpPr>
          <p:cNvPr id="5" name="Footer Placeholder 3"/>
          <p:cNvSpPr>
            <a:spLocks noGrp="1"/>
          </p:cNvSpPr>
          <p:nvPr>
            <p:ph type="ftr" sz="quarter" idx="11"/>
          </p:nvPr>
        </p:nvSpPr>
        <p:spPr>
          <a:xfrm>
            <a:off x="2786050" y="6356350"/>
            <a:ext cx="5286412" cy="365125"/>
          </a:xfrm>
        </p:spPr>
        <p:txBody>
          <a:bodyPr/>
          <a:lstStyle>
            <a:lvl1pPr>
              <a:defRPr sz="1000">
                <a:solidFill>
                  <a:schemeClr val="tx1"/>
                </a:solidFill>
              </a:defRPr>
            </a:lvl1pPr>
          </a:lstStyle>
          <a:p>
            <a:r>
              <a:rPr lang="en-AU" dirty="0" smtClean="0"/>
              <a:t>Improving Self-Esteem &amp; Self-Confidence through CBT &amp; Mindfulness</a:t>
            </a:r>
            <a:br>
              <a:rPr lang="en-AU" dirty="0" smtClean="0"/>
            </a:br>
            <a:r>
              <a:rPr lang="en-AU" dirty="0" smtClean="0"/>
              <a:t> Dr Barbara Rose, www.eslinternetcafe.com</a:t>
            </a:r>
            <a:endParaRPr lang="en-AU" dirty="0"/>
          </a:p>
        </p:txBody>
      </p:sp>
      <p:sp>
        <p:nvSpPr>
          <p:cNvPr id="6" name="Slide Number Placeholder 4"/>
          <p:cNvSpPr>
            <a:spLocks noGrp="1"/>
          </p:cNvSpPr>
          <p:nvPr>
            <p:ph type="sldNum" sz="quarter" idx="12"/>
          </p:nvPr>
        </p:nvSpPr>
        <p:spPr>
          <a:xfrm>
            <a:off x="8286776" y="6357958"/>
            <a:ext cx="419088" cy="365125"/>
          </a:xfrm>
        </p:spPr>
        <p:txBody>
          <a:bodyPr/>
          <a:lstStyle>
            <a:lvl1pPr>
              <a:defRPr>
                <a:solidFill>
                  <a:schemeClr val="tx1"/>
                </a:solidFill>
              </a:defRPr>
            </a:lvl1pPr>
          </a:lstStyle>
          <a:p>
            <a:fld id="{DD665DE9-659B-4B1E-BCC0-DE203C32AC7A}" type="slidenum">
              <a:rPr lang="en-AU" smtClean="0"/>
              <a:pPr/>
              <a:t>10</a:t>
            </a:fld>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1643050"/>
            <a:ext cx="8072494" cy="4154984"/>
          </a:xfrm>
          <a:prstGeom prst="rect">
            <a:avLst/>
          </a:prstGeom>
          <a:noFill/>
        </p:spPr>
        <p:txBody>
          <a:bodyPr wrap="square" rtlCol="0">
            <a:spAutoFit/>
          </a:bodyPr>
          <a:lstStyle/>
          <a:p>
            <a:pPr marL="342900" indent="-342900"/>
            <a:r>
              <a:rPr lang="en-AU" sz="2400" b="1" dirty="0" smtClean="0"/>
              <a:t>4.  EMOTIONAL REASONING</a:t>
            </a:r>
            <a:r>
              <a:rPr lang="en-AU" sz="2400" dirty="0" smtClean="0"/>
              <a:t> – your students decide that because something feels true, it must be.</a:t>
            </a:r>
          </a:p>
          <a:p>
            <a:pPr marL="342900" indent="12700"/>
            <a:r>
              <a:rPr lang="en-AU" sz="2400" i="1" dirty="0" smtClean="0"/>
              <a:t>I am so bad at this.  I am incapable of doing this.</a:t>
            </a:r>
          </a:p>
          <a:p>
            <a:pPr marL="342900" indent="12700"/>
            <a:endParaRPr lang="en-AU" sz="2400" i="1" dirty="0" smtClean="0"/>
          </a:p>
          <a:p>
            <a:pPr marL="342900" indent="-342900"/>
            <a:r>
              <a:rPr lang="en-AU" sz="2400" b="1" dirty="0" smtClean="0"/>
              <a:t>5.  POLARISED THINKING</a:t>
            </a:r>
            <a:r>
              <a:rPr lang="en-AU" sz="2400" dirty="0" smtClean="0"/>
              <a:t> – your students make blanket positive/negative assessments for whatever comes up</a:t>
            </a:r>
          </a:p>
          <a:p>
            <a:pPr marL="342900" indent="12700"/>
            <a:r>
              <a:rPr lang="en-AU" sz="2400" i="1" dirty="0" smtClean="0"/>
              <a:t>I am NEVER ...  I will ALWAYS ...</a:t>
            </a:r>
          </a:p>
          <a:p>
            <a:pPr marL="342900" indent="-342900"/>
            <a:endParaRPr lang="en-AU" sz="2400" dirty="0" smtClean="0"/>
          </a:p>
          <a:p>
            <a:pPr marL="457200" indent="-457200"/>
            <a:r>
              <a:rPr lang="en-AU" sz="2400" b="1" dirty="0" smtClean="0"/>
              <a:t>6.	LABELLING </a:t>
            </a:r>
            <a:r>
              <a:rPr lang="en-AU" sz="2400" dirty="0" smtClean="0"/>
              <a:t>– your students name-call (which further limits their perceptions)</a:t>
            </a:r>
          </a:p>
          <a:p>
            <a:pPr marL="457200" indent="-6350"/>
            <a:r>
              <a:rPr lang="en-AU" sz="2400" i="1" dirty="0" smtClean="0"/>
              <a:t>I am so stupid ...</a:t>
            </a:r>
            <a:endParaRPr lang="en-AU" dirty="0"/>
          </a:p>
        </p:txBody>
      </p:sp>
      <p:sp>
        <p:nvSpPr>
          <p:cNvPr id="5" name="Date Placeholder 2"/>
          <p:cNvSpPr>
            <a:spLocks noGrp="1"/>
          </p:cNvSpPr>
          <p:nvPr>
            <p:ph type="dt" sz="half" idx="10"/>
          </p:nvPr>
        </p:nvSpPr>
        <p:spPr>
          <a:xfrm>
            <a:off x="714348" y="6357958"/>
            <a:ext cx="1971660" cy="365125"/>
          </a:xfrm>
        </p:spPr>
        <p:txBody>
          <a:bodyPr/>
          <a:lstStyle>
            <a:lvl1pPr>
              <a:defRPr sz="1000"/>
            </a:lvl1pPr>
          </a:lstStyle>
          <a:p>
            <a:r>
              <a:rPr lang="en-US" dirty="0" err="1" smtClean="0">
                <a:solidFill>
                  <a:schemeClr val="tx1"/>
                </a:solidFill>
              </a:rPr>
              <a:t>TasTESOL</a:t>
            </a:r>
            <a:r>
              <a:rPr lang="en-US" dirty="0" smtClean="0">
                <a:solidFill>
                  <a:schemeClr val="tx1"/>
                </a:solidFill>
              </a:rPr>
              <a:t> Conference, April 2017</a:t>
            </a:r>
            <a:r>
              <a:rPr lang="en-US" dirty="0" smtClean="0"/>
              <a:t>	</a:t>
            </a:r>
            <a:endParaRPr lang="en-AU" dirty="0"/>
          </a:p>
        </p:txBody>
      </p:sp>
      <p:sp>
        <p:nvSpPr>
          <p:cNvPr id="6" name="Footer Placeholder 3"/>
          <p:cNvSpPr>
            <a:spLocks noGrp="1"/>
          </p:cNvSpPr>
          <p:nvPr>
            <p:ph type="ftr" sz="quarter" idx="11"/>
          </p:nvPr>
        </p:nvSpPr>
        <p:spPr>
          <a:xfrm>
            <a:off x="2786050" y="6356350"/>
            <a:ext cx="5286412" cy="365125"/>
          </a:xfrm>
        </p:spPr>
        <p:txBody>
          <a:bodyPr/>
          <a:lstStyle>
            <a:lvl1pPr>
              <a:defRPr sz="1000">
                <a:solidFill>
                  <a:schemeClr val="tx1"/>
                </a:solidFill>
              </a:defRPr>
            </a:lvl1pPr>
          </a:lstStyle>
          <a:p>
            <a:r>
              <a:rPr lang="en-AU" dirty="0" smtClean="0"/>
              <a:t>Improving Self-Esteem &amp; Self-Confidence through CBT &amp; Mindfulness</a:t>
            </a:r>
            <a:br>
              <a:rPr lang="en-AU" dirty="0" smtClean="0"/>
            </a:br>
            <a:r>
              <a:rPr lang="en-AU" dirty="0" smtClean="0"/>
              <a:t> Dr Barbara Rose, www.eslinternetcafe.com</a:t>
            </a:r>
            <a:endParaRPr lang="en-AU" dirty="0"/>
          </a:p>
        </p:txBody>
      </p:sp>
      <p:sp>
        <p:nvSpPr>
          <p:cNvPr id="7" name="Slide Number Placeholder 4"/>
          <p:cNvSpPr>
            <a:spLocks noGrp="1"/>
          </p:cNvSpPr>
          <p:nvPr>
            <p:ph type="sldNum" sz="quarter" idx="12"/>
          </p:nvPr>
        </p:nvSpPr>
        <p:spPr>
          <a:xfrm>
            <a:off x="8286776" y="6357958"/>
            <a:ext cx="419088" cy="365125"/>
          </a:xfrm>
        </p:spPr>
        <p:txBody>
          <a:bodyPr/>
          <a:lstStyle>
            <a:lvl1pPr>
              <a:defRPr>
                <a:solidFill>
                  <a:schemeClr val="tx1"/>
                </a:solidFill>
              </a:defRPr>
            </a:lvl1pPr>
          </a:lstStyle>
          <a:p>
            <a:fld id="{DD665DE9-659B-4B1E-BCC0-DE203C32AC7A}" type="slidenum">
              <a:rPr lang="en-AU" smtClean="0"/>
              <a:pPr/>
              <a:t>11</a:t>
            </a:fld>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normAutofit/>
          </a:bodyPr>
          <a:lstStyle/>
          <a:p>
            <a:r>
              <a:rPr lang="en-AU" b="1" dirty="0" smtClean="0">
                <a:solidFill>
                  <a:srgbClr val="0000FF"/>
                </a:solidFill>
              </a:rPr>
              <a:t>LIMITING THOUGHTS - PEOPLE</a:t>
            </a:r>
            <a:endParaRPr lang="en-AU" b="1" dirty="0">
              <a:solidFill>
                <a:srgbClr val="0000FF"/>
              </a:solidFill>
            </a:endParaRPr>
          </a:p>
        </p:txBody>
      </p:sp>
      <p:sp>
        <p:nvSpPr>
          <p:cNvPr id="3" name="TextBox 2"/>
          <p:cNvSpPr txBox="1"/>
          <p:nvPr/>
        </p:nvSpPr>
        <p:spPr>
          <a:xfrm>
            <a:off x="714348" y="1643050"/>
            <a:ext cx="8072494" cy="4431983"/>
          </a:xfrm>
          <a:prstGeom prst="rect">
            <a:avLst/>
          </a:prstGeom>
          <a:noFill/>
        </p:spPr>
        <p:txBody>
          <a:bodyPr wrap="square" rtlCol="0">
            <a:spAutoFit/>
          </a:bodyPr>
          <a:lstStyle/>
          <a:p>
            <a:pPr marL="355600" indent="-355600">
              <a:buAutoNum type="arabicPeriod"/>
            </a:pPr>
            <a:r>
              <a:rPr lang="en-AU" sz="2400" b="1" dirty="0" smtClean="0"/>
              <a:t>BLAMING</a:t>
            </a:r>
            <a:r>
              <a:rPr lang="en-AU" sz="2400" dirty="0" smtClean="0"/>
              <a:t> – your students blame themselves (or other people) for their problems/difficulties.</a:t>
            </a:r>
          </a:p>
          <a:p>
            <a:pPr marL="342900" indent="12700"/>
            <a:endParaRPr lang="en-AU" sz="2400" i="1" dirty="0" smtClean="0"/>
          </a:p>
          <a:p>
            <a:pPr marL="355600" indent="-355600">
              <a:buAutoNum type="arabicPeriod" startAt="2"/>
            </a:pPr>
            <a:r>
              <a:rPr lang="en-AU" sz="2400" b="1" dirty="0" smtClean="0"/>
              <a:t>PERSONALISING</a:t>
            </a:r>
            <a:r>
              <a:rPr lang="en-AU" sz="2400" dirty="0" smtClean="0"/>
              <a:t> – your students see all behaviours around them as responses to themselves.</a:t>
            </a:r>
          </a:p>
          <a:p>
            <a:pPr marL="355600"/>
            <a:r>
              <a:rPr lang="en-AU" sz="2400" i="1" dirty="0" err="1" smtClean="0"/>
              <a:t>eg</a:t>
            </a:r>
            <a:r>
              <a:rPr lang="en-AU" sz="2400" i="1" dirty="0" smtClean="0"/>
              <a:t>: You could make a correction to the class, but the student thinks it was aimed at them.</a:t>
            </a:r>
          </a:p>
          <a:p>
            <a:pPr marL="457200" indent="-457200"/>
            <a:endParaRPr lang="en-AU" sz="2400" dirty="0" smtClean="0"/>
          </a:p>
          <a:p>
            <a:pPr marL="457200" indent="-457200">
              <a:buAutoNum type="arabicPeriod" startAt="3"/>
            </a:pPr>
            <a:r>
              <a:rPr lang="en-AU" sz="2400" b="1" dirty="0" smtClean="0"/>
              <a:t>COMPARING </a:t>
            </a:r>
            <a:r>
              <a:rPr lang="en-AU" sz="2400" dirty="0" smtClean="0"/>
              <a:t>– your students measure themselves against others</a:t>
            </a:r>
          </a:p>
          <a:p>
            <a:pPr marL="457200" indent="-6350"/>
            <a:r>
              <a:rPr lang="en-AU" sz="2400" i="1" dirty="0" smtClean="0"/>
              <a:t>I’m not as good as So-and-</a:t>
            </a:r>
            <a:r>
              <a:rPr lang="en-AU" sz="2400" i="1" dirty="0" err="1" smtClean="0"/>
              <a:t>So.</a:t>
            </a:r>
            <a:r>
              <a:rPr lang="en-AU" sz="2400" i="1" dirty="0" smtClean="0"/>
              <a:t/>
            </a:r>
            <a:br>
              <a:rPr lang="en-AU" sz="2400" i="1" dirty="0" smtClean="0"/>
            </a:br>
            <a:endParaRPr lang="en-AU" dirty="0"/>
          </a:p>
        </p:txBody>
      </p:sp>
      <p:sp>
        <p:nvSpPr>
          <p:cNvPr id="4" name="Date Placeholder 2"/>
          <p:cNvSpPr>
            <a:spLocks noGrp="1"/>
          </p:cNvSpPr>
          <p:nvPr>
            <p:ph type="dt" sz="half" idx="10"/>
          </p:nvPr>
        </p:nvSpPr>
        <p:spPr>
          <a:xfrm>
            <a:off x="714348" y="6357958"/>
            <a:ext cx="1971660" cy="365125"/>
          </a:xfrm>
        </p:spPr>
        <p:txBody>
          <a:bodyPr/>
          <a:lstStyle>
            <a:lvl1pPr>
              <a:defRPr sz="1000"/>
            </a:lvl1pPr>
          </a:lstStyle>
          <a:p>
            <a:r>
              <a:rPr lang="en-US" dirty="0" err="1" smtClean="0">
                <a:solidFill>
                  <a:schemeClr val="tx1"/>
                </a:solidFill>
              </a:rPr>
              <a:t>TasTESOL</a:t>
            </a:r>
            <a:r>
              <a:rPr lang="en-US" dirty="0" smtClean="0">
                <a:solidFill>
                  <a:schemeClr val="tx1"/>
                </a:solidFill>
              </a:rPr>
              <a:t> Conference, April 2017</a:t>
            </a:r>
            <a:r>
              <a:rPr lang="en-US" dirty="0" smtClean="0"/>
              <a:t>	</a:t>
            </a:r>
            <a:endParaRPr lang="en-AU" dirty="0"/>
          </a:p>
        </p:txBody>
      </p:sp>
      <p:sp>
        <p:nvSpPr>
          <p:cNvPr id="5" name="Footer Placeholder 3"/>
          <p:cNvSpPr>
            <a:spLocks noGrp="1"/>
          </p:cNvSpPr>
          <p:nvPr>
            <p:ph type="ftr" sz="quarter" idx="11"/>
          </p:nvPr>
        </p:nvSpPr>
        <p:spPr>
          <a:xfrm>
            <a:off x="2786050" y="6356350"/>
            <a:ext cx="5286412" cy="365125"/>
          </a:xfrm>
        </p:spPr>
        <p:txBody>
          <a:bodyPr/>
          <a:lstStyle>
            <a:lvl1pPr>
              <a:defRPr sz="1000">
                <a:solidFill>
                  <a:schemeClr val="tx1"/>
                </a:solidFill>
              </a:defRPr>
            </a:lvl1pPr>
          </a:lstStyle>
          <a:p>
            <a:r>
              <a:rPr lang="en-AU" dirty="0" smtClean="0"/>
              <a:t>Improving Self-Esteem &amp; Self-Confidence through CBT &amp; Mindfulness</a:t>
            </a:r>
            <a:br>
              <a:rPr lang="en-AU" dirty="0" smtClean="0"/>
            </a:br>
            <a:r>
              <a:rPr lang="en-AU" dirty="0" smtClean="0"/>
              <a:t> Dr Barbara Rose, www.eslinternetcafe.com</a:t>
            </a:r>
            <a:endParaRPr lang="en-AU" dirty="0"/>
          </a:p>
        </p:txBody>
      </p:sp>
      <p:sp>
        <p:nvSpPr>
          <p:cNvPr id="6" name="Slide Number Placeholder 4"/>
          <p:cNvSpPr>
            <a:spLocks noGrp="1"/>
          </p:cNvSpPr>
          <p:nvPr>
            <p:ph type="sldNum" sz="quarter" idx="12"/>
          </p:nvPr>
        </p:nvSpPr>
        <p:spPr>
          <a:xfrm>
            <a:off x="8286776" y="6357958"/>
            <a:ext cx="419088" cy="365125"/>
          </a:xfrm>
        </p:spPr>
        <p:txBody>
          <a:bodyPr/>
          <a:lstStyle>
            <a:lvl1pPr>
              <a:defRPr>
                <a:solidFill>
                  <a:schemeClr val="tx1"/>
                </a:solidFill>
              </a:defRPr>
            </a:lvl1pPr>
          </a:lstStyle>
          <a:p>
            <a:fld id="{DD665DE9-659B-4B1E-BCC0-DE203C32AC7A}" type="slidenum">
              <a:rPr lang="en-AU" smtClean="0"/>
              <a:pPr/>
              <a:t>12</a:t>
            </a:fld>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1643050"/>
            <a:ext cx="7786742" cy="4154984"/>
          </a:xfrm>
          <a:prstGeom prst="rect">
            <a:avLst/>
          </a:prstGeom>
          <a:noFill/>
        </p:spPr>
        <p:txBody>
          <a:bodyPr wrap="square" rtlCol="0">
            <a:spAutoFit/>
          </a:bodyPr>
          <a:lstStyle/>
          <a:p>
            <a:pPr marL="342900" indent="-342900"/>
            <a:r>
              <a:rPr lang="en-AU" sz="2400" b="1" dirty="0" smtClean="0"/>
              <a:t>4.  JUDGING </a:t>
            </a:r>
            <a:r>
              <a:rPr lang="en-AU" sz="2400" dirty="0" smtClean="0"/>
              <a:t>– your students make superior/inferior judgements to determine their worth.</a:t>
            </a:r>
          </a:p>
          <a:p>
            <a:pPr marL="342900" indent="12700"/>
            <a:r>
              <a:rPr lang="en-AU" sz="2400" i="1" dirty="0" smtClean="0"/>
              <a:t>I am better than So-and-So at ...</a:t>
            </a:r>
          </a:p>
          <a:p>
            <a:pPr marL="342900" indent="12700"/>
            <a:endParaRPr lang="en-AU" sz="2400" i="1" dirty="0" smtClean="0"/>
          </a:p>
          <a:p>
            <a:pPr marL="342900" indent="-342900"/>
            <a:r>
              <a:rPr lang="en-AU" sz="2400" b="1" dirty="0" smtClean="0"/>
              <a:t>5.  MIND READING</a:t>
            </a:r>
            <a:r>
              <a:rPr lang="en-AU" sz="2400" dirty="0" smtClean="0"/>
              <a:t> – your students now about another’s thoughts and motivations ... without a word from them.</a:t>
            </a:r>
          </a:p>
          <a:p>
            <a:pPr marL="342900" indent="12700"/>
            <a:r>
              <a:rPr lang="en-AU" sz="2400" i="1" dirty="0" smtClean="0"/>
              <a:t>She didn’t say hi before class starts.  She must be upset with me.</a:t>
            </a:r>
          </a:p>
          <a:p>
            <a:pPr marL="342900" indent="-342900"/>
            <a:endParaRPr lang="en-AU" sz="2400" dirty="0" smtClean="0"/>
          </a:p>
          <a:p>
            <a:pPr marL="457200" indent="-457200"/>
            <a:r>
              <a:rPr lang="en-AU" sz="2400" b="1" dirty="0" smtClean="0"/>
              <a:t>6.	PROVING </a:t>
            </a:r>
            <a:r>
              <a:rPr lang="en-AU" sz="2400" dirty="0" smtClean="0"/>
              <a:t>– your students have a need to be right and show this through what they say and what they do.</a:t>
            </a:r>
          </a:p>
        </p:txBody>
      </p:sp>
      <p:sp>
        <p:nvSpPr>
          <p:cNvPr id="4" name="Date Placeholder 2"/>
          <p:cNvSpPr>
            <a:spLocks noGrp="1"/>
          </p:cNvSpPr>
          <p:nvPr>
            <p:ph type="dt" sz="half" idx="10"/>
          </p:nvPr>
        </p:nvSpPr>
        <p:spPr>
          <a:xfrm>
            <a:off x="714348" y="6357958"/>
            <a:ext cx="1971660" cy="365125"/>
          </a:xfrm>
        </p:spPr>
        <p:txBody>
          <a:bodyPr/>
          <a:lstStyle>
            <a:lvl1pPr>
              <a:defRPr sz="1000"/>
            </a:lvl1pPr>
          </a:lstStyle>
          <a:p>
            <a:r>
              <a:rPr lang="en-US" dirty="0" err="1" smtClean="0">
                <a:solidFill>
                  <a:schemeClr val="tx1"/>
                </a:solidFill>
              </a:rPr>
              <a:t>TasTESOL</a:t>
            </a:r>
            <a:r>
              <a:rPr lang="en-US" dirty="0" smtClean="0">
                <a:solidFill>
                  <a:schemeClr val="tx1"/>
                </a:solidFill>
              </a:rPr>
              <a:t> Conference, April 2017</a:t>
            </a:r>
            <a:r>
              <a:rPr lang="en-US" dirty="0" smtClean="0"/>
              <a:t>	</a:t>
            </a:r>
            <a:endParaRPr lang="en-AU" dirty="0"/>
          </a:p>
        </p:txBody>
      </p:sp>
      <p:sp>
        <p:nvSpPr>
          <p:cNvPr id="5" name="Footer Placeholder 3"/>
          <p:cNvSpPr>
            <a:spLocks noGrp="1"/>
          </p:cNvSpPr>
          <p:nvPr>
            <p:ph type="ftr" sz="quarter" idx="11"/>
          </p:nvPr>
        </p:nvSpPr>
        <p:spPr>
          <a:xfrm>
            <a:off x="2786050" y="6356350"/>
            <a:ext cx="5286412" cy="365125"/>
          </a:xfrm>
        </p:spPr>
        <p:txBody>
          <a:bodyPr/>
          <a:lstStyle>
            <a:lvl1pPr>
              <a:defRPr sz="1000">
                <a:solidFill>
                  <a:schemeClr val="tx1"/>
                </a:solidFill>
              </a:defRPr>
            </a:lvl1pPr>
          </a:lstStyle>
          <a:p>
            <a:r>
              <a:rPr lang="en-AU" dirty="0" smtClean="0"/>
              <a:t>Improving Self-Esteem &amp; Self-Confidence through CBT &amp; Mindfulness</a:t>
            </a:r>
            <a:br>
              <a:rPr lang="en-AU" dirty="0" smtClean="0"/>
            </a:br>
            <a:r>
              <a:rPr lang="en-AU" dirty="0" smtClean="0"/>
              <a:t> Dr Barbara Rose, www.eslinternetcafe.com</a:t>
            </a:r>
            <a:endParaRPr lang="en-AU" dirty="0"/>
          </a:p>
        </p:txBody>
      </p:sp>
      <p:sp>
        <p:nvSpPr>
          <p:cNvPr id="6" name="Slide Number Placeholder 4"/>
          <p:cNvSpPr>
            <a:spLocks noGrp="1"/>
          </p:cNvSpPr>
          <p:nvPr>
            <p:ph type="sldNum" sz="quarter" idx="12"/>
          </p:nvPr>
        </p:nvSpPr>
        <p:spPr>
          <a:xfrm>
            <a:off x="8286776" y="6357958"/>
            <a:ext cx="419088" cy="365125"/>
          </a:xfrm>
        </p:spPr>
        <p:txBody>
          <a:bodyPr/>
          <a:lstStyle>
            <a:lvl1pPr>
              <a:defRPr>
                <a:solidFill>
                  <a:schemeClr val="tx1"/>
                </a:solidFill>
              </a:defRPr>
            </a:lvl1pPr>
          </a:lstStyle>
          <a:p>
            <a:fld id="{DD665DE9-659B-4B1E-BCC0-DE203C32AC7A}" type="slidenum">
              <a:rPr lang="en-AU" smtClean="0"/>
              <a:pPr/>
              <a:t>13</a:t>
            </a:fld>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normAutofit/>
          </a:bodyPr>
          <a:lstStyle/>
          <a:p>
            <a:r>
              <a:rPr lang="en-AU" b="1" dirty="0" smtClean="0">
                <a:solidFill>
                  <a:srgbClr val="0000FF"/>
                </a:solidFill>
              </a:rPr>
              <a:t>WHAT YOU SAY IS IMPORTANT!</a:t>
            </a:r>
            <a:endParaRPr lang="en-AU" b="1" dirty="0">
              <a:solidFill>
                <a:srgbClr val="0000FF"/>
              </a:solidFill>
            </a:endParaRPr>
          </a:p>
        </p:txBody>
      </p:sp>
      <p:sp>
        <p:nvSpPr>
          <p:cNvPr id="3" name="TextBox 2"/>
          <p:cNvSpPr txBox="1"/>
          <p:nvPr/>
        </p:nvSpPr>
        <p:spPr>
          <a:xfrm>
            <a:off x="714348" y="1643050"/>
            <a:ext cx="7746084" cy="3323987"/>
          </a:xfrm>
          <a:prstGeom prst="rect">
            <a:avLst/>
          </a:prstGeom>
          <a:noFill/>
        </p:spPr>
        <p:txBody>
          <a:bodyPr wrap="square" rtlCol="0">
            <a:spAutoFit/>
          </a:bodyPr>
          <a:lstStyle/>
          <a:p>
            <a:pPr marL="355600" indent="3175"/>
            <a:r>
              <a:rPr lang="en-AU" sz="2400" b="1" dirty="0" smtClean="0"/>
              <a:t>TRY </a:t>
            </a:r>
            <a:r>
              <a:rPr lang="en-AU" sz="2400" dirty="0" smtClean="0"/>
              <a:t>..… when you ‘try’, you are acknowledging the possibility of ‘failure’.</a:t>
            </a:r>
          </a:p>
          <a:p>
            <a:pPr marL="355600" indent="3175"/>
            <a:endParaRPr lang="en-AU" sz="2400" dirty="0" smtClean="0"/>
          </a:p>
          <a:p>
            <a:pPr marL="355600" indent="3175"/>
            <a:r>
              <a:rPr lang="en-AU" sz="2400" b="1" dirty="0" smtClean="0"/>
              <a:t>FAILURE</a:t>
            </a:r>
            <a:r>
              <a:rPr lang="en-AU" sz="2400" dirty="0" smtClean="0"/>
              <a:t> ….. There is no such thing as failure!  There is only not achieving the result that was hoped-for or expected.</a:t>
            </a:r>
          </a:p>
          <a:p>
            <a:pPr marL="355600" indent="3175"/>
            <a:endParaRPr lang="en-AU" sz="2400" i="1" dirty="0" smtClean="0"/>
          </a:p>
          <a:p>
            <a:pPr marL="355600" indent="3175"/>
            <a:r>
              <a:rPr lang="en-AU" sz="2400" b="1" dirty="0" smtClean="0"/>
              <a:t>SHOULD</a:t>
            </a:r>
            <a:r>
              <a:rPr lang="en-AU" sz="2400" dirty="0" smtClean="0"/>
              <a:t> ..… this implies you have no choices.</a:t>
            </a:r>
            <a:r>
              <a:rPr lang="en-AU" sz="2400" i="1" dirty="0" smtClean="0"/>
              <a:t/>
            </a:r>
            <a:br>
              <a:rPr lang="en-AU" sz="2400" i="1" dirty="0" smtClean="0"/>
            </a:br>
            <a:endParaRPr lang="en-AU" dirty="0"/>
          </a:p>
        </p:txBody>
      </p:sp>
      <p:sp>
        <p:nvSpPr>
          <p:cNvPr id="4" name="Date Placeholder 2"/>
          <p:cNvSpPr>
            <a:spLocks noGrp="1"/>
          </p:cNvSpPr>
          <p:nvPr>
            <p:ph type="dt" sz="half" idx="10"/>
          </p:nvPr>
        </p:nvSpPr>
        <p:spPr>
          <a:xfrm>
            <a:off x="714348" y="6357958"/>
            <a:ext cx="1971660" cy="365125"/>
          </a:xfrm>
        </p:spPr>
        <p:txBody>
          <a:bodyPr/>
          <a:lstStyle>
            <a:lvl1pPr>
              <a:defRPr sz="1000"/>
            </a:lvl1pPr>
          </a:lstStyle>
          <a:p>
            <a:r>
              <a:rPr lang="en-US" dirty="0" err="1" smtClean="0">
                <a:solidFill>
                  <a:schemeClr val="tx1"/>
                </a:solidFill>
              </a:rPr>
              <a:t>TasTESOL</a:t>
            </a:r>
            <a:r>
              <a:rPr lang="en-US" dirty="0" smtClean="0">
                <a:solidFill>
                  <a:schemeClr val="tx1"/>
                </a:solidFill>
              </a:rPr>
              <a:t> Conference, April 2017</a:t>
            </a:r>
            <a:r>
              <a:rPr lang="en-US" dirty="0" smtClean="0"/>
              <a:t>	</a:t>
            </a:r>
            <a:endParaRPr lang="en-AU" dirty="0"/>
          </a:p>
        </p:txBody>
      </p:sp>
      <p:sp>
        <p:nvSpPr>
          <p:cNvPr id="5" name="Footer Placeholder 3"/>
          <p:cNvSpPr>
            <a:spLocks noGrp="1"/>
          </p:cNvSpPr>
          <p:nvPr>
            <p:ph type="ftr" sz="quarter" idx="11"/>
          </p:nvPr>
        </p:nvSpPr>
        <p:spPr>
          <a:xfrm>
            <a:off x="2786050" y="6356350"/>
            <a:ext cx="5286412" cy="365125"/>
          </a:xfrm>
        </p:spPr>
        <p:txBody>
          <a:bodyPr/>
          <a:lstStyle>
            <a:lvl1pPr>
              <a:defRPr sz="1000">
                <a:solidFill>
                  <a:schemeClr val="tx1"/>
                </a:solidFill>
              </a:defRPr>
            </a:lvl1pPr>
          </a:lstStyle>
          <a:p>
            <a:r>
              <a:rPr lang="en-AU" dirty="0" smtClean="0"/>
              <a:t>Improving Self-Esteem &amp; Self-Confidence through CBT &amp; Mindfulness</a:t>
            </a:r>
            <a:br>
              <a:rPr lang="en-AU" dirty="0" smtClean="0"/>
            </a:br>
            <a:r>
              <a:rPr lang="en-AU" dirty="0" smtClean="0"/>
              <a:t> Dr Barbara Rose, www.eslinternetcafe.com</a:t>
            </a:r>
            <a:endParaRPr lang="en-AU" dirty="0"/>
          </a:p>
        </p:txBody>
      </p:sp>
      <p:sp>
        <p:nvSpPr>
          <p:cNvPr id="6" name="Slide Number Placeholder 4"/>
          <p:cNvSpPr>
            <a:spLocks noGrp="1"/>
          </p:cNvSpPr>
          <p:nvPr>
            <p:ph type="sldNum" sz="quarter" idx="12"/>
          </p:nvPr>
        </p:nvSpPr>
        <p:spPr>
          <a:xfrm>
            <a:off x="8286776" y="6357958"/>
            <a:ext cx="419088" cy="365125"/>
          </a:xfrm>
        </p:spPr>
        <p:txBody>
          <a:bodyPr/>
          <a:lstStyle>
            <a:lvl1pPr>
              <a:defRPr>
                <a:solidFill>
                  <a:schemeClr val="tx1"/>
                </a:solidFill>
              </a:defRPr>
            </a:lvl1pPr>
          </a:lstStyle>
          <a:p>
            <a:fld id="{DD665DE9-659B-4B1E-BCC0-DE203C32AC7A}" type="slidenum">
              <a:rPr lang="en-AU" smtClean="0"/>
              <a:pPr/>
              <a:t>14</a:t>
            </a:fld>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normAutofit/>
          </a:bodyPr>
          <a:lstStyle/>
          <a:p>
            <a:r>
              <a:rPr lang="en-AU" b="1" dirty="0" smtClean="0">
                <a:solidFill>
                  <a:srgbClr val="0000FF"/>
                </a:solidFill>
              </a:rPr>
              <a:t>WATCH WHAT YOU SAY!</a:t>
            </a:r>
            <a:endParaRPr lang="en-AU" b="1" dirty="0">
              <a:solidFill>
                <a:srgbClr val="0000FF"/>
              </a:solidFill>
            </a:endParaRPr>
          </a:p>
        </p:txBody>
      </p:sp>
      <p:sp>
        <p:nvSpPr>
          <p:cNvPr id="3" name="TextBox 2"/>
          <p:cNvSpPr txBox="1"/>
          <p:nvPr/>
        </p:nvSpPr>
        <p:spPr>
          <a:xfrm>
            <a:off x="899592" y="1844824"/>
            <a:ext cx="7458052" cy="3323987"/>
          </a:xfrm>
          <a:prstGeom prst="rect">
            <a:avLst/>
          </a:prstGeom>
          <a:noFill/>
        </p:spPr>
        <p:txBody>
          <a:bodyPr wrap="square" rtlCol="0">
            <a:spAutoFit/>
          </a:bodyPr>
          <a:lstStyle/>
          <a:p>
            <a:pPr marL="355600" indent="3175"/>
            <a:r>
              <a:rPr lang="en-AU" sz="2400" b="1" dirty="0" smtClean="0"/>
              <a:t>Don’t try.</a:t>
            </a:r>
          </a:p>
          <a:p>
            <a:pPr marL="355600" indent="3175"/>
            <a:r>
              <a:rPr lang="en-AU" sz="2400" b="1" dirty="0" smtClean="0"/>
              <a:t>DO YOUR BEST </a:t>
            </a:r>
            <a:r>
              <a:rPr lang="en-AU" sz="2400" dirty="0" smtClean="0"/>
              <a:t>(that’s all that can be asked of you)</a:t>
            </a:r>
          </a:p>
          <a:p>
            <a:pPr marL="355600" indent="3175"/>
            <a:endParaRPr lang="en-AU" sz="2400" dirty="0" smtClean="0"/>
          </a:p>
          <a:p>
            <a:pPr marL="355600" indent="3175"/>
            <a:r>
              <a:rPr lang="en-AU" sz="2400" b="1" dirty="0" smtClean="0"/>
              <a:t>There is no such thing as failure.</a:t>
            </a:r>
          </a:p>
          <a:p>
            <a:pPr marL="355600" indent="3175"/>
            <a:r>
              <a:rPr lang="en-AU" sz="2400" b="1" dirty="0" smtClean="0"/>
              <a:t>There is the creation of a LEARNING OPPORTUNITY.</a:t>
            </a:r>
          </a:p>
          <a:p>
            <a:pPr marL="355600" indent="3175"/>
            <a:endParaRPr lang="en-AU" sz="2400" i="1" dirty="0" smtClean="0"/>
          </a:p>
          <a:p>
            <a:pPr marL="355600" indent="3175"/>
            <a:r>
              <a:rPr lang="en-AU" sz="2400" b="1" dirty="0" smtClean="0"/>
              <a:t>SHOULD</a:t>
            </a:r>
            <a:r>
              <a:rPr lang="en-AU" sz="2400" dirty="0" smtClean="0"/>
              <a:t> can always be replaced with a positive suggestion.</a:t>
            </a:r>
            <a:r>
              <a:rPr lang="en-AU" sz="2400" i="1" dirty="0" smtClean="0"/>
              <a:t/>
            </a:r>
            <a:br>
              <a:rPr lang="en-AU" sz="2400" i="1" dirty="0" smtClean="0"/>
            </a:br>
            <a:endParaRPr lang="en-AU" dirty="0"/>
          </a:p>
        </p:txBody>
      </p:sp>
      <p:sp>
        <p:nvSpPr>
          <p:cNvPr id="4" name="Date Placeholder 2"/>
          <p:cNvSpPr>
            <a:spLocks noGrp="1"/>
          </p:cNvSpPr>
          <p:nvPr>
            <p:ph type="dt" sz="half" idx="10"/>
          </p:nvPr>
        </p:nvSpPr>
        <p:spPr>
          <a:xfrm>
            <a:off x="714348" y="6357958"/>
            <a:ext cx="1971660" cy="365125"/>
          </a:xfrm>
        </p:spPr>
        <p:txBody>
          <a:bodyPr/>
          <a:lstStyle>
            <a:lvl1pPr>
              <a:defRPr sz="1000"/>
            </a:lvl1pPr>
          </a:lstStyle>
          <a:p>
            <a:r>
              <a:rPr lang="en-US" dirty="0" err="1" smtClean="0">
                <a:solidFill>
                  <a:schemeClr val="tx1"/>
                </a:solidFill>
              </a:rPr>
              <a:t>TasTESOL</a:t>
            </a:r>
            <a:r>
              <a:rPr lang="en-US" dirty="0" smtClean="0">
                <a:solidFill>
                  <a:schemeClr val="tx1"/>
                </a:solidFill>
              </a:rPr>
              <a:t> Conference, April 2017</a:t>
            </a:r>
            <a:r>
              <a:rPr lang="en-US" dirty="0" smtClean="0"/>
              <a:t>	</a:t>
            </a:r>
            <a:endParaRPr lang="en-AU" dirty="0"/>
          </a:p>
        </p:txBody>
      </p:sp>
      <p:sp>
        <p:nvSpPr>
          <p:cNvPr id="5" name="Footer Placeholder 3"/>
          <p:cNvSpPr>
            <a:spLocks noGrp="1"/>
          </p:cNvSpPr>
          <p:nvPr>
            <p:ph type="ftr" sz="quarter" idx="11"/>
          </p:nvPr>
        </p:nvSpPr>
        <p:spPr>
          <a:xfrm>
            <a:off x="2786050" y="6356350"/>
            <a:ext cx="5286412" cy="365125"/>
          </a:xfrm>
        </p:spPr>
        <p:txBody>
          <a:bodyPr/>
          <a:lstStyle>
            <a:lvl1pPr>
              <a:defRPr sz="1000">
                <a:solidFill>
                  <a:schemeClr val="tx1"/>
                </a:solidFill>
              </a:defRPr>
            </a:lvl1pPr>
          </a:lstStyle>
          <a:p>
            <a:r>
              <a:rPr lang="en-AU" dirty="0" smtClean="0"/>
              <a:t>Improving Self-Esteem &amp; Self-Confidence through CBT &amp; Mindfulness</a:t>
            </a:r>
            <a:br>
              <a:rPr lang="en-AU" dirty="0" smtClean="0"/>
            </a:br>
            <a:r>
              <a:rPr lang="en-AU" dirty="0" smtClean="0"/>
              <a:t> Dr Barbara Rose, www.eslinternetcafe.com</a:t>
            </a:r>
            <a:endParaRPr lang="en-AU" dirty="0"/>
          </a:p>
        </p:txBody>
      </p:sp>
      <p:sp>
        <p:nvSpPr>
          <p:cNvPr id="6" name="Slide Number Placeholder 4"/>
          <p:cNvSpPr>
            <a:spLocks noGrp="1"/>
          </p:cNvSpPr>
          <p:nvPr>
            <p:ph type="sldNum" sz="quarter" idx="12"/>
          </p:nvPr>
        </p:nvSpPr>
        <p:spPr>
          <a:xfrm>
            <a:off x="8286776" y="6357958"/>
            <a:ext cx="419088" cy="365125"/>
          </a:xfrm>
        </p:spPr>
        <p:txBody>
          <a:bodyPr/>
          <a:lstStyle>
            <a:lvl1pPr>
              <a:defRPr>
                <a:solidFill>
                  <a:schemeClr val="tx1"/>
                </a:solidFill>
              </a:defRPr>
            </a:lvl1pPr>
          </a:lstStyle>
          <a:p>
            <a:fld id="{DD665DE9-659B-4B1E-BCC0-DE203C32AC7A}" type="slidenum">
              <a:rPr lang="en-AU" smtClean="0"/>
              <a:pPr/>
              <a:t>15</a:t>
            </a:fld>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normAutofit/>
          </a:bodyPr>
          <a:lstStyle/>
          <a:p>
            <a:r>
              <a:rPr lang="en-AU" b="1" dirty="0" smtClean="0">
                <a:solidFill>
                  <a:srgbClr val="0000FF"/>
                </a:solidFill>
              </a:rPr>
              <a:t>ASKING QUESTIONS</a:t>
            </a:r>
            <a:endParaRPr lang="en-AU" b="1" dirty="0">
              <a:solidFill>
                <a:srgbClr val="0000FF"/>
              </a:solidFill>
            </a:endParaRPr>
          </a:p>
        </p:txBody>
      </p:sp>
      <p:sp>
        <p:nvSpPr>
          <p:cNvPr id="3" name="TextBox 2"/>
          <p:cNvSpPr txBox="1"/>
          <p:nvPr/>
        </p:nvSpPr>
        <p:spPr>
          <a:xfrm>
            <a:off x="899592" y="1844825"/>
            <a:ext cx="7458052" cy="3323987"/>
          </a:xfrm>
          <a:prstGeom prst="rect">
            <a:avLst/>
          </a:prstGeom>
          <a:noFill/>
        </p:spPr>
        <p:txBody>
          <a:bodyPr wrap="square" rtlCol="0">
            <a:spAutoFit/>
          </a:bodyPr>
          <a:lstStyle/>
          <a:p>
            <a:pPr marL="355600" indent="-355600"/>
            <a:r>
              <a:rPr lang="en-AU" sz="2400" dirty="0" smtClean="0"/>
              <a:t>Students are reluctant to ask questions for a variety of reasons – the most common being:</a:t>
            </a:r>
          </a:p>
          <a:p>
            <a:pPr marL="355600" indent="-355600"/>
            <a:endParaRPr lang="en-AU" sz="2400" dirty="0" smtClean="0"/>
          </a:p>
          <a:p>
            <a:pPr marL="457200" indent="-457200">
              <a:buFont typeface="+mj-lt"/>
              <a:buAutoNum type="arabicPeriod"/>
            </a:pPr>
            <a:r>
              <a:rPr lang="en-AU" sz="2400" dirty="0" smtClean="0"/>
              <a:t>Shyness</a:t>
            </a:r>
          </a:p>
          <a:p>
            <a:pPr marL="457200" indent="-457200">
              <a:buFont typeface="+mj-lt"/>
              <a:buAutoNum type="arabicPeriod"/>
            </a:pPr>
            <a:r>
              <a:rPr lang="en-AU" sz="2400" dirty="0" smtClean="0"/>
              <a:t>Language problems</a:t>
            </a:r>
          </a:p>
          <a:p>
            <a:pPr marL="457200" indent="-457200">
              <a:buFont typeface="+mj-lt"/>
              <a:buAutoNum type="arabicPeriod"/>
            </a:pPr>
            <a:r>
              <a:rPr lang="en-AU" sz="2400" dirty="0" smtClean="0"/>
              <a:t>Relevance</a:t>
            </a:r>
          </a:p>
          <a:p>
            <a:pPr marL="457200" indent="-457200">
              <a:buFont typeface="+mj-lt"/>
              <a:buAutoNum type="arabicPeriod"/>
            </a:pPr>
            <a:r>
              <a:rPr lang="en-AU" sz="2400" dirty="0" smtClean="0"/>
              <a:t>The Teacher/Student roles</a:t>
            </a:r>
          </a:p>
          <a:p>
            <a:pPr marL="355600" indent="-355600"/>
            <a:r>
              <a:rPr lang="en-AU" sz="2400" dirty="0" smtClean="0"/>
              <a:t/>
            </a:r>
            <a:br>
              <a:rPr lang="en-AU" sz="2400" dirty="0" smtClean="0"/>
            </a:br>
            <a:endParaRPr lang="en-AU" dirty="0"/>
          </a:p>
        </p:txBody>
      </p:sp>
      <p:sp>
        <p:nvSpPr>
          <p:cNvPr id="4" name="Date Placeholder 2"/>
          <p:cNvSpPr>
            <a:spLocks noGrp="1"/>
          </p:cNvSpPr>
          <p:nvPr>
            <p:ph type="dt" sz="half" idx="10"/>
          </p:nvPr>
        </p:nvSpPr>
        <p:spPr>
          <a:xfrm>
            <a:off x="714348" y="6357958"/>
            <a:ext cx="1971660" cy="365125"/>
          </a:xfrm>
        </p:spPr>
        <p:txBody>
          <a:bodyPr/>
          <a:lstStyle>
            <a:lvl1pPr>
              <a:defRPr sz="1000"/>
            </a:lvl1pPr>
          </a:lstStyle>
          <a:p>
            <a:r>
              <a:rPr lang="en-US" dirty="0" err="1" smtClean="0">
                <a:solidFill>
                  <a:schemeClr val="tx1"/>
                </a:solidFill>
              </a:rPr>
              <a:t>TasTESOL</a:t>
            </a:r>
            <a:r>
              <a:rPr lang="en-US" dirty="0" smtClean="0">
                <a:solidFill>
                  <a:schemeClr val="tx1"/>
                </a:solidFill>
              </a:rPr>
              <a:t> Conference, April 2017</a:t>
            </a:r>
            <a:r>
              <a:rPr lang="en-US" dirty="0" smtClean="0"/>
              <a:t>	</a:t>
            </a:r>
            <a:endParaRPr lang="en-AU" dirty="0"/>
          </a:p>
        </p:txBody>
      </p:sp>
      <p:sp>
        <p:nvSpPr>
          <p:cNvPr id="5" name="Footer Placeholder 3"/>
          <p:cNvSpPr>
            <a:spLocks noGrp="1"/>
          </p:cNvSpPr>
          <p:nvPr>
            <p:ph type="ftr" sz="quarter" idx="11"/>
          </p:nvPr>
        </p:nvSpPr>
        <p:spPr>
          <a:xfrm>
            <a:off x="2786050" y="6356350"/>
            <a:ext cx="5286412" cy="365125"/>
          </a:xfrm>
        </p:spPr>
        <p:txBody>
          <a:bodyPr/>
          <a:lstStyle>
            <a:lvl1pPr>
              <a:defRPr sz="1000">
                <a:solidFill>
                  <a:schemeClr val="tx1"/>
                </a:solidFill>
              </a:defRPr>
            </a:lvl1pPr>
          </a:lstStyle>
          <a:p>
            <a:r>
              <a:rPr lang="en-AU" dirty="0" smtClean="0"/>
              <a:t>Improving Self-Esteem &amp; Self-Confidence through CBT &amp; Mindfulness</a:t>
            </a:r>
            <a:br>
              <a:rPr lang="en-AU" dirty="0" smtClean="0"/>
            </a:br>
            <a:r>
              <a:rPr lang="en-AU" dirty="0" smtClean="0"/>
              <a:t> Dr Barbara Rose, www.eslinternetcafe.com</a:t>
            </a:r>
            <a:endParaRPr lang="en-AU" dirty="0"/>
          </a:p>
        </p:txBody>
      </p:sp>
      <p:sp>
        <p:nvSpPr>
          <p:cNvPr id="6" name="Slide Number Placeholder 4"/>
          <p:cNvSpPr>
            <a:spLocks noGrp="1"/>
          </p:cNvSpPr>
          <p:nvPr>
            <p:ph type="sldNum" sz="quarter" idx="12"/>
          </p:nvPr>
        </p:nvSpPr>
        <p:spPr>
          <a:xfrm>
            <a:off x="8286776" y="6357958"/>
            <a:ext cx="419088" cy="365125"/>
          </a:xfrm>
        </p:spPr>
        <p:txBody>
          <a:bodyPr/>
          <a:lstStyle>
            <a:lvl1pPr>
              <a:defRPr>
                <a:solidFill>
                  <a:schemeClr val="tx1"/>
                </a:solidFill>
              </a:defRPr>
            </a:lvl1pPr>
          </a:lstStyle>
          <a:p>
            <a:fld id="{DD665DE9-659B-4B1E-BCC0-DE203C32AC7A}" type="slidenum">
              <a:rPr lang="en-AU" smtClean="0"/>
              <a:pPr/>
              <a:t>16</a:t>
            </a:fld>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normAutofit/>
          </a:bodyPr>
          <a:lstStyle/>
          <a:p>
            <a:r>
              <a:rPr lang="en-AU" b="1" dirty="0" smtClean="0">
                <a:solidFill>
                  <a:srgbClr val="0000FF"/>
                </a:solidFill>
              </a:rPr>
              <a:t>ASKING QUESTIONS</a:t>
            </a:r>
            <a:endParaRPr lang="en-AU" b="1" dirty="0">
              <a:solidFill>
                <a:srgbClr val="0000FF"/>
              </a:solidFill>
            </a:endParaRPr>
          </a:p>
        </p:txBody>
      </p:sp>
      <p:sp>
        <p:nvSpPr>
          <p:cNvPr id="3" name="TextBox 2"/>
          <p:cNvSpPr txBox="1"/>
          <p:nvPr/>
        </p:nvSpPr>
        <p:spPr>
          <a:xfrm>
            <a:off x="899592" y="1844825"/>
            <a:ext cx="7458052" cy="3693319"/>
          </a:xfrm>
          <a:prstGeom prst="rect">
            <a:avLst/>
          </a:prstGeom>
          <a:noFill/>
        </p:spPr>
        <p:txBody>
          <a:bodyPr wrap="square" rtlCol="0">
            <a:spAutoFit/>
          </a:bodyPr>
          <a:lstStyle/>
          <a:p>
            <a:pPr marL="355600" indent="-355600"/>
            <a:r>
              <a:rPr lang="en-AU" sz="2400" dirty="0" smtClean="0"/>
              <a:t>1.</a:t>
            </a:r>
            <a:r>
              <a:rPr lang="en-AU" sz="2400" b="1" dirty="0" smtClean="0"/>
              <a:t>	</a:t>
            </a:r>
            <a:r>
              <a:rPr lang="en-AU" sz="2400" dirty="0" smtClean="0"/>
              <a:t>Make a mnemonic for your classroom:</a:t>
            </a:r>
          </a:p>
          <a:p>
            <a:pPr marL="355600" indent="3175"/>
            <a:endParaRPr lang="en-AU" sz="2400" b="1" dirty="0" smtClean="0"/>
          </a:p>
          <a:p>
            <a:pPr marL="1789113" indent="3175"/>
            <a:r>
              <a:rPr lang="en-AU" sz="2400" b="1" dirty="0" smtClean="0"/>
              <a:t>A</a:t>
            </a:r>
            <a:r>
              <a:rPr lang="en-AU" sz="2400" dirty="0" smtClean="0"/>
              <a:t>lways</a:t>
            </a:r>
          </a:p>
          <a:p>
            <a:pPr marL="1789113" indent="3175"/>
            <a:r>
              <a:rPr lang="en-AU" sz="2400" b="1" dirty="0" smtClean="0"/>
              <a:t>S</a:t>
            </a:r>
            <a:r>
              <a:rPr lang="en-AU" sz="2400" dirty="0" smtClean="0"/>
              <a:t>eek</a:t>
            </a:r>
          </a:p>
          <a:p>
            <a:pPr marL="1789113" indent="3175"/>
            <a:r>
              <a:rPr lang="en-AU" sz="2400" b="1" dirty="0" smtClean="0"/>
              <a:t>K</a:t>
            </a:r>
            <a:r>
              <a:rPr lang="en-AU" sz="2400" dirty="0" smtClean="0"/>
              <a:t>nowledge</a:t>
            </a:r>
          </a:p>
          <a:p>
            <a:pPr marL="1789113" indent="3175"/>
            <a:endParaRPr lang="en-AU" sz="2400" dirty="0" smtClean="0"/>
          </a:p>
          <a:p>
            <a:pPr marL="355600" indent="-355600"/>
            <a:r>
              <a:rPr lang="en-AU" sz="2400" dirty="0" smtClean="0"/>
              <a:t>2.	Thank the student who asked the question ….. Because they created a learning opportunity for the rest of the class. </a:t>
            </a:r>
            <a:r>
              <a:rPr lang="en-AU" sz="2400" i="1" dirty="0" smtClean="0"/>
              <a:t/>
            </a:r>
            <a:br>
              <a:rPr lang="en-AU" sz="2400" i="1" dirty="0" smtClean="0"/>
            </a:br>
            <a:endParaRPr lang="en-AU" dirty="0"/>
          </a:p>
        </p:txBody>
      </p:sp>
      <p:sp>
        <p:nvSpPr>
          <p:cNvPr id="4" name="Date Placeholder 2"/>
          <p:cNvSpPr>
            <a:spLocks noGrp="1"/>
          </p:cNvSpPr>
          <p:nvPr>
            <p:ph type="dt" sz="half" idx="10"/>
          </p:nvPr>
        </p:nvSpPr>
        <p:spPr>
          <a:xfrm>
            <a:off x="714348" y="6357958"/>
            <a:ext cx="1971660" cy="365125"/>
          </a:xfrm>
        </p:spPr>
        <p:txBody>
          <a:bodyPr/>
          <a:lstStyle>
            <a:lvl1pPr>
              <a:defRPr sz="1000"/>
            </a:lvl1pPr>
          </a:lstStyle>
          <a:p>
            <a:r>
              <a:rPr lang="en-US" dirty="0" err="1" smtClean="0">
                <a:solidFill>
                  <a:schemeClr val="tx1"/>
                </a:solidFill>
              </a:rPr>
              <a:t>TasTESOL</a:t>
            </a:r>
            <a:r>
              <a:rPr lang="en-US" dirty="0" smtClean="0">
                <a:solidFill>
                  <a:schemeClr val="tx1"/>
                </a:solidFill>
              </a:rPr>
              <a:t> Conference, April 2017</a:t>
            </a:r>
            <a:r>
              <a:rPr lang="en-US" dirty="0" smtClean="0"/>
              <a:t>	</a:t>
            </a:r>
            <a:endParaRPr lang="en-AU" dirty="0"/>
          </a:p>
        </p:txBody>
      </p:sp>
      <p:sp>
        <p:nvSpPr>
          <p:cNvPr id="5" name="Footer Placeholder 3"/>
          <p:cNvSpPr>
            <a:spLocks noGrp="1"/>
          </p:cNvSpPr>
          <p:nvPr>
            <p:ph type="ftr" sz="quarter" idx="11"/>
          </p:nvPr>
        </p:nvSpPr>
        <p:spPr>
          <a:xfrm>
            <a:off x="2786050" y="6356350"/>
            <a:ext cx="5286412" cy="365125"/>
          </a:xfrm>
        </p:spPr>
        <p:txBody>
          <a:bodyPr/>
          <a:lstStyle>
            <a:lvl1pPr>
              <a:defRPr sz="1000">
                <a:solidFill>
                  <a:schemeClr val="tx1"/>
                </a:solidFill>
              </a:defRPr>
            </a:lvl1pPr>
          </a:lstStyle>
          <a:p>
            <a:r>
              <a:rPr lang="en-AU" dirty="0" smtClean="0"/>
              <a:t>Improving Self-Esteem &amp; Self-Confidence through CBT &amp; Mindfulness</a:t>
            </a:r>
            <a:br>
              <a:rPr lang="en-AU" dirty="0" smtClean="0"/>
            </a:br>
            <a:r>
              <a:rPr lang="en-AU" dirty="0" smtClean="0"/>
              <a:t> Dr Barbara Rose, www.eslinternetcafe.com</a:t>
            </a:r>
            <a:endParaRPr lang="en-AU" dirty="0"/>
          </a:p>
        </p:txBody>
      </p:sp>
      <p:sp>
        <p:nvSpPr>
          <p:cNvPr id="6" name="Slide Number Placeholder 4"/>
          <p:cNvSpPr>
            <a:spLocks noGrp="1"/>
          </p:cNvSpPr>
          <p:nvPr>
            <p:ph type="sldNum" sz="quarter" idx="12"/>
          </p:nvPr>
        </p:nvSpPr>
        <p:spPr>
          <a:xfrm>
            <a:off x="8286776" y="6357958"/>
            <a:ext cx="419088" cy="365125"/>
          </a:xfrm>
        </p:spPr>
        <p:txBody>
          <a:bodyPr/>
          <a:lstStyle>
            <a:lvl1pPr>
              <a:defRPr>
                <a:solidFill>
                  <a:schemeClr val="tx1"/>
                </a:solidFill>
              </a:defRPr>
            </a:lvl1pPr>
          </a:lstStyle>
          <a:p>
            <a:fld id="{DD665DE9-659B-4B1E-BCC0-DE203C32AC7A}" type="slidenum">
              <a:rPr lang="en-AU" smtClean="0"/>
              <a:pPr/>
              <a:t>17</a:t>
            </a:fld>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3688" y="404664"/>
            <a:ext cx="4896544" cy="5632311"/>
          </a:xfrm>
          <a:prstGeom prst="rect">
            <a:avLst/>
          </a:prstGeom>
          <a:noFill/>
        </p:spPr>
        <p:txBody>
          <a:bodyPr wrap="square" rtlCol="0">
            <a:spAutoFit/>
          </a:bodyPr>
          <a:lstStyle/>
          <a:p>
            <a:pPr marL="355600" indent="-355600"/>
            <a:r>
              <a:rPr lang="en-AU" sz="5400" dirty="0" smtClean="0"/>
              <a:t>Is it </a:t>
            </a:r>
            <a:r>
              <a:rPr lang="en-AU" sz="7200" b="1" dirty="0" smtClean="0">
                <a:solidFill>
                  <a:srgbClr val="FF0000"/>
                </a:solidFill>
              </a:rPr>
              <a:t>T</a:t>
            </a:r>
            <a:r>
              <a:rPr lang="en-AU" sz="5400" dirty="0" smtClean="0"/>
              <a:t>rue?</a:t>
            </a:r>
          </a:p>
          <a:p>
            <a:pPr marL="355600" indent="-355600"/>
            <a:r>
              <a:rPr lang="en-AU" sz="5400" dirty="0" smtClean="0"/>
              <a:t>Is it </a:t>
            </a:r>
            <a:r>
              <a:rPr lang="en-AU" sz="7200" dirty="0" smtClean="0">
                <a:solidFill>
                  <a:srgbClr val="FF0000"/>
                </a:solidFill>
              </a:rPr>
              <a:t>H</a:t>
            </a:r>
            <a:r>
              <a:rPr lang="en-AU" sz="5400" dirty="0" smtClean="0"/>
              <a:t>elpful?</a:t>
            </a:r>
          </a:p>
          <a:p>
            <a:pPr marL="355600" indent="-355600"/>
            <a:r>
              <a:rPr lang="en-AU" sz="5400" dirty="0" smtClean="0"/>
              <a:t>Is it </a:t>
            </a:r>
            <a:r>
              <a:rPr lang="en-AU" sz="7200" b="1" dirty="0" smtClean="0">
                <a:solidFill>
                  <a:srgbClr val="FF0000"/>
                </a:solidFill>
              </a:rPr>
              <a:t>I</a:t>
            </a:r>
            <a:r>
              <a:rPr lang="en-AU" sz="5400" dirty="0" smtClean="0"/>
              <a:t>nspiring?</a:t>
            </a:r>
          </a:p>
          <a:p>
            <a:pPr marL="355600" indent="-355600"/>
            <a:r>
              <a:rPr lang="en-AU" sz="5400" dirty="0" smtClean="0"/>
              <a:t>Is it </a:t>
            </a:r>
            <a:r>
              <a:rPr lang="en-AU" sz="7200" b="1" dirty="0" smtClean="0">
                <a:solidFill>
                  <a:srgbClr val="FF0000"/>
                </a:solidFill>
              </a:rPr>
              <a:t>N</a:t>
            </a:r>
            <a:r>
              <a:rPr lang="en-AU" sz="5400" dirty="0" smtClean="0"/>
              <a:t>ecessary?</a:t>
            </a:r>
          </a:p>
          <a:p>
            <a:pPr marL="355600" indent="-355600"/>
            <a:r>
              <a:rPr lang="en-AU" sz="5400" dirty="0" smtClean="0"/>
              <a:t>Is it </a:t>
            </a:r>
            <a:r>
              <a:rPr lang="en-AU" sz="7200" b="1" dirty="0" smtClean="0">
                <a:solidFill>
                  <a:srgbClr val="FF0000"/>
                </a:solidFill>
              </a:rPr>
              <a:t>K</a:t>
            </a:r>
            <a:r>
              <a:rPr lang="en-AU" sz="5400" dirty="0" smtClean="0"/>
              <a:t>ind?</a:t>
            </a:r>
            <a:endParaRPr lang="en-AU" dirty="0"/>
          </a:p>
        </p:txBody>
      </p:sp>
      <p:sp>
        <p:nvSpPr>
          <p:cNvPr id="4" name="Date Placeholder 2"/>
          <p:cNvSpPr>
            <a:spLocks noGrp="1"/>
          </p:cNvSpPr>
          <p:nvPr>
            <p:ph type="dt" sz="half" idx="10"/>
          </p:nvPr>
        </p:nvSpPr>
        <p:spPr>
          <a:xfrm>
            <a:off x="714348" y="6357958"/>
            <a:ext cx="1971660" cy="365125"/>
          </a:xfrm>
        </p:spPr>
        <p:txBody>
          <a:bodyPr/>
          <a:lstStyle>
            <a:lvl1pPr>
              <a:defRPr sz="1000"/>
            </a:lvl1pPr>
          </a:lstStyle>
          <a:p>
            <a:r>
              <a:rPr lang="en-US" dirty="0" err="1" smtClean="0">
                <a:solidFill>
                  <a:schemeClr val="tx1"/>
                </a:solidFill>
              </a:rPr>
              <a:t>TasTESOL</a:t>
            </a:r>
            <a:r>
              <a:rPr lang="en-US" dirty="0" smtClean="0">
                <a:solidFill>
                  <a:schemeClr val="tx1"/>
                </a:solidFill>
              </a:rPr>
              <a:t> Conference, April 2017</a:t>
            </a:r>
            <a:r>
              <a:rPr lang="en-US" dirty="0" smtClean="0"/>
              <a:t>	</a:t>
            </a:r>
            <a:endParaRPr lang="en-AU" dirty="0"/>
          </a:p>
        </p:txBody>
      </p:sp>
      <p:sp>
        <p:nvSpPr>
          <p:cNvPr id="5" name="Footer Placeholder 3"/>
          <p:cNvSpPr>
            <a:spLocks noGrp="1"/>
          </p:cNvSpPr>
          <p:nvPr>
            <p:ph type="ftr" sz="quarter" idx="11"/>
          </p:nvPr>
        </p:nvSpPr>
        <p:spPr>
          <a:xfrm>
            <a:off x="2786050" y="6356350"/>
            <a:ext cx="5286412" cy="365125"/>
          </a:xfrm>
        </p:spPr>
        <p:txBody>
          <a:bodyPr/>
          <a:lstStyle>
            <a:lvl1pPr>
              <a:defRPr sz="1000">
                <a:solidFill>
                  <a:schemeClr val="tx1"/>
                </a:solidFill>
              </a:defRPr>
            </a:lvl1pPr>
          </a:lstStyle>
          <a:p>
            <a:r>
              <a:rPr lang="en-AU" dirty="0" smtClean="0"/>
              <a:t>Improving Self-Esteem &amp; Self-Confidence through CBT &amp; Mindfulness</a:t>
            </a:r>
            <a:br>
              <a:rPr lang="en-AU" dirty="0" smtClean="0"/>
            </a:br>
            <a:r>
              <a:rPr lang="en-AU" dirty="0" smtClean="0"/>
              <a:t> Dr Barbara Rose, www.eslinternetcafe.com</a:t>
            </a:r>
            <a:endParaRPr lang="en-AU" dirty="0"/>
          </a:p>
        </p:txBody>
      </p:sp>
      <p:sp>
        <p:nvSpPr>
          <p:cNvPr id="6" name="Slide Number Placeholder 4"/>
          <p:cNvSpPr>
            <a:spLocks noGrp="1"/>
          </p:cNvSpPr>
          <p:nvPr>
            <p:ph type="sldNum" sz="quarter" idx="12"/>
          </p:nvPr>
        </p:nvSpPr>
        <p:spPr>
          <a:xfrm>
            <a:off x="8286776" y="6357958"/>
            <a:ext cx="419088" cy="365125"/>
          </a:xfrm>
        </p:spPr>
        <p:txBody>
          <a:bodyPr/>
          <a:lstStyle>
            <a:lvl1pPr>
              <a:defRPr>
                <a:solidFill>
                  <a:schemeClr val="tx1"/>
                </a:solidFill>
              </a:defRPr>
            </a:lvl1pPr>
          </a:lstStyle>
          <a:p>
            <a:fld id="{DD665DE9-659B-4B1E-BCC0-DE203C32AC7A}" type="slidenum">
              <a:rPr lang="en-AU" smtClean="0"/>
              <a:pPr/>
              <a:t>18</a:t>
            </a:fld>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512" y="260648"/>
            <a:ext cx="8229600" cy="1143000"/>
          </a:xfrm>
        </p:spPr>
        <p:txBody>
          <a:bodyPr/>
          <a:lstStyle/>
          <a:p>
            <a:r>
              <a:rPr lang="en-AU" b="1" dirty="0" smtClean="0">
                <a:solidFill>
                  <a:srgbClr val="0000FF"/>
                </a:solidFill>
              </a:rPr>
              <a:t>Teaching Matters:  Hearts &amp; Minds</a:t>
            </a:r>
            <a:endParaRPr lang="en-AU" b="1" dirty="0">
              <a:solidFill>
                <a:srgbClr val="0000FF"/>
              </a:solidFill>
            </a:endParaRPr>
          </a:p>
        </p:txBody>
      </p:sp>
      <p:sp>
        <p:nvSpPr>
          <p:cNvPr id="4" name="TextBox 3"/>
          <p:cNvSpPr txBox="1"/>
          <p:nvPr/>
        </p:nvSpPr>
        <p:spPr>
          <a:xfrm>
            <a:off x="899592" y="2276872"/>
            <a:ext cx="7072362" cy="1569660"/>
          </a:xfrm>
          <a:prstGeom prst="rect">
            <a:avLst/>
          </a:prstGeom>
          <a:noFill/>
        </p:spPr>
        <p:txBody>
          <a:bodyPr wrap="square" rtlCol="0">
            <a:spAutoFit/>
          </a:bodyPr>
          <a:lstStyle/>
          <a:p>
            <a:pPr algn="ctr"/>
            <a:r>
              <a:rPr lang="en-AU" sz="3200" dirty="0" smtClean="0"/>
              <a:t>Hearts ..... What your students </a:t>
            </a:r>
            <a:r>
              <a:rPr lang="en-AU" sz="3200" b="1" dirty="0" smtClean="0"/>
              <a:t>FEEL</a:t>
            </a:r>
          </a:p>
          <a:p>
            <a:pPr algn="ctr"/>
            <a:endParaRPr lang="en-AU" sz="3200" dirty="0"/>
          </a:p>
          <a:p>
            <a:pPr algn="ctr"/>
            <a:r>
              <a:rPr lang="en-AU" sz="3200" dirty="0" smtClean="0"/>
              <a:t>Minds ...... What your students </a:t>
            </a:r>
            <a:r>
              <a:rPr lang="en-AU" sz="3200" b="1" dirty="0" smtClean="0"/>
              <a:t>THINK</a:t>
            </a:r>
            <a:endParaRPr lang="en-AU" sz="3200" b="1" dirty="0"/>
          </a:p>
        </p:txBody>
      </p:sp>
      <p:sp>
        <p:nvSpPr>
          <p:cNvPr id="5" name="Date Placeholder 2"/>
          <p:cNvSpPr>
            <a:spLocks noGrp="1"/>
          </p:cNvSpPr>
          <p:nvPr>
            <p:ph type="dt" sz="half" idx="10"/>
          </p:nvPr>
        </p:nvSpPr>
        <p:spPr>
          <a:xfrm>
            <a:off x="714348" y="6357958"/>
            <a:ext cx="1971660" cy="365125"/>
          </a:xfrm>
        </p:spPr>
        <p:txBody>
          <a:bodyPr/>
          <a:lstStyle>
            <a:lvl1pPr>
              <a:defRPr sz="1000"/>
            </a:lvl1pPr>
          </a:lstStyle>
          <a:p>
            <a:r>
              <a:rPr lang="en-US" dirty="0" err="1" smtClean="0">
                <a:solidFill>
                  <a:schemeClr val="tx1"/>
                </a:solidFill>
              </a:rPr>
              <a:t>TasTESOL</a:t>
            </a:r>
            <a:r>
              <a:rPr lang="en-US" dirty="0" smtClean="0">
                <a:solidFill>
                  <a:schemeClr val="tx1"/>
                </a:solidFill>
              </a:rPr>
              <a:t> Conference, April 2017</a:t>
            </a:r>
            <a:r>
              <a:rPr lang="en-US" dirty="0" smtClean="0"/>
              <a:t>	</a:t>
            </a:r>
            <a:endParaRPr lang="en-AU" dirty="0"/>
          </a:p>
        </p:txBody>
      </p:sp>
      <p:sp>
        <p:nvSpPr>
          <p:cNvPr id="6" name="Footer Placeholder 3"/>
          <p:cNvSpPr>
            <a:spLocks noGrp="1"/>
          </p:cNvSpPr>
          <p:nvPr>
            <p:ph type="ftr" sz="quarter" idx="11"/>
          </p:nvPr>
        </p:nvSpPr>
        <p:spPr>
          <a:xfrm>
            <a:off x="2786050" y="6356350"/>
            <a:ext cx="5286412" cy="365125"/>
          </a:xfrm>
        </p:spPr>
        <p:txBody>
          <a:bodyPr/>
          <a:lstStyle>
            <a:lvl1pPr>
              <a:defRPr sz="1000">
                <a:solidFill>
                  <a:schemeClr val="tx1"/>
                </a:solidFill>
              </a:defRPr>
            </a:lvl1pPr>
          </a:lstStyle>
          <a:p>
            <a:r>
              <a:rPr lang="en-AU" dirty="0" smtClean="0"/>
              <a:t>Improving Self-Esteem &amp; Self-Confidence through CBT &amp; Mindfulness</a:t>
            </a:r>
            <a:br>
              <a:rPr lang="en-AU" dirty="0" smtClean="0"/>
            </a:br>
            <a:r>
              <a:rPr lang="en-AU" dirty="0" smtClean="0"/>
              <a:t> Dr Barbara Rose, www.eslinternetcafe.com</a:t>
            </a:r>
            <a:endParaRPr lang="en-AU" dirty="0"/>
          </a:p>
        </p:txBody>
      </p:sp>
      <p:sp>
        <p:nvSpPr>
          <p:cNvPr id="7" name="Slide Number Placeholder 4"/>
          <p:cNvSpPr>
            <a:spLocks noGrp="1"/>
          </p:cNvSpPr>
          <p:nvPr>
            <p:ph type="sldNum" sz="quarter" idx="12"/>
          </p:nvPr>
        </p:nvSpPr>
        <p:spPr>
          <a:xfrm>
            <a:off x="8286776" y="6357958"/>
            <a:ext cx="419088" cy="365125"/>
          </a:xfrm>
        </p:spPr>
        <p:txBody>
          <a:bodyPr/>
          <a:lstStyle>
            <a:lvl1pPr>
              <a:defRPr>
                <a:solidFill>
                  <a:schemeClr val="tx1"/>
                </a:solidFill>
              </a:defRPr>
            </a:lvl1pPr>
          </a:lstStyle>
          <a:p>
            <a:fld id="{DD665DE9-659B-4B1E-BCC0-DE203C32AC7A}" type="slidenum">
              <a:rPr lang="en-AU" smtClean="0"/>
              <a:pPr/>
              <a:t>2</a:t>
            </a:fld>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lstStyle/>
          <a:p>
            <a:r>
              <a:rPr lang="en-AU" b="1" dirty="0" smtClean="0">
                <a:solidFill>
                  <a:srgbClr val="0000FF"/>
                </a:solidFill>
              </a:rPr>
              <a:t>What is Self-Esteem?</a:t>
            </a:r>
            <a:endParaRPr lang="en-AU" b="1" dirty="0">
              <a:solidFill>
                <a:srgbClr val="0000FF"/>
              </a:solidFill>
            </a:endParaRPr>
          </a:p>
        </p:txBody>
      </p:sp>
      <p:sp>
        <p:nvSpPr>
          <p:cNvPr id="4" name="TextBox 3"/>
          <p:cNvSpPr txBox="1"/>
          <p:nvPr/>
        </p:nvSpPr>
        <p:spPr>
          <a:xfrm>
            <a:off x="1043608" y="1772816"/>
            <a:ext cx="7072362" cy="2554545"/>
          </a:xfrm>
          <a:prstGeom prst="rect">
            <a:avLst/>
          </a:prstGeom>
          <a:noFill/>
        </p:spPr>
        <p:txBody>
          <a:bodyPr wrap="square" rtlCol="0">
            <a:spAutoFit/>
          </a:bodyPr>
          <a:lstStyle/>
          <a:p>
            <a:r>
              <a:rPr lang="en-AU" sz="3200" dirty="0" smtClean="0"/>
              <a:t>The Oxford Dictionary defines self-esteem as:</a:t>
            </a:r>
          </a:p>
          <a:p>
            <a:pPr algn="ctr"/>
            <a:endParaRPr lang="en-AU" sz="3200" i="1" dirty="0" smtClean="0"/>
          </a:p>
          <a:p>
            <a:r>
              <a:rPr lang="en-AU" sz="3200" i="1" dirty="0" smtClean="0"/>
              <a:t>Confidence in one's own worth; self-respect. </a:t>
            </a:r>
          </a:p>
        </p:txBody>
      </p:sp>
      <p:sp>
        <p:nvSpPr>
          <p:cNvPr id="5" name="Date Placeholder 2"/>
          <p:cNvSpPr>
            <a:spLocks noGrp="1"/>
          </p:cNvSpPr>
          <p:nvPr>
            <p:ph type="dt" sz="half" idx="10"/>
          </p:nvPr>
        </p:nvSpPr>
        <p:spPr>
          <a:xfrm>
            <a:off x="714348" y="6357958"/>
            <a:ext cx="1971660" cy="365125"/>
          </a:xfrm>
        </p:spPr>
        <p:txBody>
          <a:bodyPr/>
          <a:lstStyle>
            <a:lvl1pPr>
              <a:defRPr sz="1000"/>
            </a:lvl1pPr>
          </a:lstStyle>
          <a:p>
            <a:r>
              <a:rPr lang="en-US" dirty="0" err="1" smtClean="0">
                <a:solidFill>
                  <a:schemeClr val="tx1"/>
                </a:solidFill>
              </a:rPr>
              <a:t>TasTESOL</a:t>
            </a:r>
            <a:r>
              <a:rPr lang="en-US" dirty="0" smtClean="0">
                <a:solidFill>
                  <a:schemeClr val="tx1"/>
                </a:solidFill>
              </a:rPr>
              <a:t> Conference, April 2017</a:t>
            </a:r>
            <a:r>
              <a:rPr lang="en-US" dirty="0" smtClean="0"/>
              <a:t>	</a:t>
            </a:r>
            <a:endParaRPr lang="en-AU" dirty="0"/>
          </a:p>
        </p:txBody>
      </p:sp>
      <p:sp>
        <p:nvSpPr>
          <p:cNvPr id="6" name="Footer Placeholder 3"/>
          <p:cNvSpPr>
            <a:spLocks noGrp="1"/>
          </p:cNvSpPr>
          <p:nvPr>
            <p:ph type="ftr" sz="quarter" idx="11"/>
          </p:nvPr>
        </p:nvSpPr>
        <p:spPr>
          <a:xfrm>
            <a:off x="2786050" y="6356350"/>
            <a:ext cx="5286412" cy="365125"/>
          </a:xfrm>
        </p:spPr>
        <p:txBody>
          <a:bodyPr/>
          <a:lstStyle>
            <a:lvl1pPr>
              <a:defRPr sz="1000">
                <a:solidFill>
                  <a:schemeClr val="tx1"/>
                </a:solidFill>
              </a:defRPr>
            </a:lvl1pPr>
          </a:lstStyle>
          <a:p>
            <a:r>
              <a:rPr lang="en-AU" dirty="0" smtClean="0"/>
              <a:t>Improving Self-Esteem &amp; Self-Confidence through CBT &amp; Mindfulness</a:t>
            </a:r>
            <a:br>
              <a:rPr lang="en-AU" dirty="0" smtClean="0"/>
            </a:br>
            <a:r>
              <a:rPr lang="en-AU" dirty="0" smtClean="0"/>
              <a:t> Dr Barbara Rose, www.eslinternetcafe.com</a:t>
            </a:r>
            <a:endParaRPr lang="en-AU" dirty="0"/>
          </a:p>
        </p:txBody>
      </p:sp>
      <p:sp>
        <p:nvSpPr>
          <p:cNvPr id="7" name="Slide Number Placeholder 4"/>
          <p:cNvSpPr>
            <a:spLocks noGrp="1"/>
          </p:cNvSpPr>
          <p:nvPr>
            <p:ph type="sldNum" sz="quarter" idx="12"/>
          </p:nvPr>
        </p:nvSpPr>
        <p:spPr>
          <a:xfrm>
            <a:off x="8286776" y="6357958"/>
            <a:ext cx="419088" cy="365125"/>
          </a:xfrm>
        </p:spPr>
        <p:txBody>
          <a:bodyPr/>
          <a:lstStyle>
            <a:lvl1pPr>
              <a:defRPr>
                <a:solidFill>
                  <a:schemeClr val="tx1"/>
                </a:solidFill>
              </a:defRPr>
            </a:lvl1pPr>
          </a:lstStyle>
          <a:p>
            <a:fld id="{DD665DE9-659B-4B1E-BCC0-DE203C32AC7A}" type="slidenum">
              <a:rPr lang="en-AU" smtClean="0"/>
              <a:pPr/>
              <a:t>3</a:t>
            </a:fld>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lstStyle/>
          <a:p>
            <a:r>
              <a:rPr lang="en-AU" b="1" dirty="0" smtClean="0">
                <a:solidFill>
                  <a:srgbClr val="0000FF"/>
                </a:solidFill>
              </a:rPr>
              <a:t>What is Self-Confidence?</a:t>
            </a:r>
            <a:endParaRPr lang="en-AU" b="1" dirty="0">
              <a:solidFill>
                <a:srgbClr val="0000FF"/>
              </a:solidFill>
            </a:endParaRPr>
          </a:p>
        </p:txBody>
      </p:sp>
      <p:sp>
        <p:nvSpPr>
          <p:cNvPr id="4" name="TextBox 3"/>
          <p:cNvSpPr txBox="1"/>
          <p:nvPr/>
        </p:nvSpPr>
        <p:spPr>
          <a:xfrm>
            <a:off x="1043608" y="1772816"/>
            <a:ext cx="7072362" cy="2554545"/>
          </a:xfrm>
          <a:prstGeom prst="rect">
            <a:avLst/>
          </a:prstGeom>
          <a:noFill/>
        </p:spPr>
        <p:txBody>
          <a:bodyPr wrap="square" rtlCol="0">
            <a:spAutoFit/>
          </a:bodyPr>
          <a:lstStyle/>
          <a:p>
            <a:r>
              <a:rPr lang="en-AU" sz="3200" dirty="0" smtClean="0"/>
              <a:t>The Oxford Dictionary defines self-confidence as:</a:t>
            </a:r>
          </a:p>
          <a:p>
            <a:pPr algn="ctr"/>
            <a:endParaRPr lang="en-AU" sz="3200" i="1" dirty="0" smtClean="0"/>
          </a:p>
          <a:p>
            <a:r>
              <a:rPr lang="en-AU" sz="3200" i="1" dirty="0" smtClean="0"/>
              <a:t>A feeling of trust in one's abilities, qualities, and judgment.</a:t>
            </a:r>
          </a:p>
        </p:txBody>
      </p:sp>
      <p:sp>
        <p:nvSpPr>
          <p:cNvPr id="5" name="Date Placeholder 2"/>
          <p:cNvSpPr>
            <a:spLocks noGrp="1"/>
          </p:cNvSpPr>
          <p:nvPr>
            <p:ph type="dt" sz="half" idx="10"/>
          </p:nvPr>
        </p:nvSpPr>
        <p:spPr>
          <a:xfrm>
            <a:off x="714348" y="6357958"/>
            <a:ext cx="1971660" cy="365125"/>
          </a:xfrm>
        </p:spPr>
        <p:txBody>
          <a:bodyPr/>
          <a:lstStyle>
            <a:lvl1pPr>
              <a:defRPr sz="1000"/>
            </a:lvl1pPr>
          </a:lstStyle>
          <a:p>
            <a:r>
              <a:rPr lang="en-US" dirty="0" err="1" smtClean="0">
                <a:solidFill>
                  <a:schemeClr val="tx1"/>
                </a:solidFill>
              </a:rPr>
              <a:t>TasTESOL</a:t>
            </a:r>
            <a:r>
              <a:rPr lang="en-US" dirty="0" smtClean="0">
                <a:solidFill>
                  <a:schemeClr val="tx1"/>
                </a:solidFill>
              </a:rPr>
              <a:t> Conference, April 2017</a:t>
            </a:r>
            <a:r>
              <a:rPr lang="en-US" dirty="0" smtClean="0"/>
              <a:t>	</a:t>
            </a:r>
            <a:endParaRPr lang="en-AU" dirty="0"/>
          </a:p>
        </p:txBody>
      </p:sp>
      <p:sp>
        <p:nvSpPr>
          <p:cNvPr id="6" name="Footer Placeholder 3"/>
          <p:cNvSpPr>
            <a:spLocks noGrp="1"/>
          </p:cNvSpPr>
          <p:nvPr>
            <p:ph type="ftr" sz="quarter" idx="11"/>
          </p:nvPr>
        </p:nvSpPr>
        <p:spPr>
          <a:xfrm>
            <a:off x="2786050" y="6356350"/>
            <a:ext cx="5286412" cy="365125"/>
          </a:xfrm>
        </p:spPr>
        <p:txBody>
          <a:bodyPr/>
          <a:lstStyle>
            <a:lvl1pPr>
              <a:defRPr sz="1000">
                <a:solidFill>
                  <a:schemeClr val="tx1"/>
                </a:solidFill>
              </a:defRPr>
            </a:lvl1pPr>
          </a:lstStyle>
          <a:p>
            <a:r>
              <a:rPr lang="en-AU" dirty="0" smtClean="0"/>
              <a:t>Improving Self-Esteem &amp; Self-Confidence through CBT &amp; Mindfulness</a:t>
            </a:r>
            <a:br>
              <a:rPr lang="en-AU" dirty="0" smtClean="0"/>
            </a:br>
            <a:r>
              <a:rPr lang="en-AU" dirty="0" smtClean="0"/>
              <a:t> Dr Barbara Rose, www.eslinternetcafe.com</a:t>
            </a:r>
            <a:endParaRPr lang="en-AU" dirty="0"/>
          </a:p>
        </p:txBody>
      </p:sp>
      <p:sp>
        <p:nvSpPr>
          <p:cNvPr id="7" name="Slide Number Placeholder 4"/>
          <p:cNvSpPr>
            <a:spLocks noGrp="1"/>
          </p:cNvSpPr>
          <p:nvPr>
            <p:ph type="sldNum" sz="quarter" idx="12"/>
          </p:nvPr>
        </p:nvSpPr>
        <p:spPr>
          <a:xfrm>
            <a:off x="8286776" y="6357958"/>
            <a:ext cx="419088" cy="365125"/>
          </a:xfrm>
        </p:spPr>
        <p:txBody>
          <a:bodyPr/>
          <a:lstStyle>
            <a:lvl1pPr>
              <a:defRPr>
                <a:solidFill>
                  <a:schemeClr val="tx1"/>
                </a:solidFill>
              </a:defRPr>
            </a:lvl1pPr>
          </a:lstStyle>
          <a:p>
            <a:fld id="{DD665DE9-659B-4B1E-BCC0-DE203C32AC7A}" type="slidenum">
              <a:rPr lang="en-AU" smtClean="0"/>
              <a:pPr/>
              <a:t>4</a:t>
            </a:fld>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lstStyle/>
          <a:p>
            <a:r>
              <a:rPr lang="en-AU" b="1" dirty="0" smtClean="0">
                <a:solidFill>
                  <a:srgbClr val="0000FF"/>
                </a:solidFill>
              </a:rPr>
              <a:t>What is CBT?</a:t>
            </a:r>
            <a:endParaRPr lang="en-AU" b="1" dirty="0">
              <a:solidFill>
                <a:srgbClr val="0000FF"/>
              </a:solidFill>
            </a:endParaRPr>
          </a:p>
        </p:txBody>
      </p:sp>
      <p:sp>
        <p:nvSpPr>
          <p:cNvPr id="4" name="TextBox 3"/>
          <p:cNvSpPr txBox="1"/>
          <p:nvPr/>
        </p:nvSpPr>
        <p:spPr>
          <a:xfrm>
            <a:off x="1043608" y="1772816"/>
            <a:ext cx="7072362" cy="3539430"/>
          </a:xfrm>
          <a:prstGeom prst="rect">
            <a:avLst/>
          </a:prstGeom>
          <a:noFill/>
        </p:spPr>
        <p:txBody>
          <a:bodyPr wrap="square" rtlCol="0">
            <a:spAutoFit/>
          </a:bodyPr>
          <a:lstStyle/>
          <a:p>
            <a:r>
              <a:rPr lang="en-AU" sz="3200" dirty="0" smtClean="0"/>
              <a:t>The Oxford Dictionary defines CBT as:</a:t>
            </a:r>
          </a:p>
          <a:p>
            <a:pPr algn="ctr"/>
            <a:endParaRPr lang="en-AU" sz="3200" i="1" dirty="0" smtClean="0"/>
          </a:p>
          <a:p>
            <a:r>
              <a:rPr lang="en-AU" sz="3200" i="1" dirty="0" smtClean="0"/>
              <a:t>A type of psychotherapy in which negative patterns of thought about the self and the world are challenged in order to alter unwanted behaviour patterns or treat mood disorders such as depression.</a:t>
            </a:r>
          </a:p>
        </p:txBody>
      </p:sp>
      <p:sp>
        <p:nvSpPr>
          <p:cNvPr id="5" name="Date Placeholder 2"/>
          <p:cNvSpPr>
            <a:spLocks noGrp="1"/>
          </p:cNvSpPr>
          <p:nvPr>
            <p:ph type="dt" sz="half" idx="10"/>
          </p:nvPr>
        </p:nvSpPr>
        <p:spPr>
          <a:xfrm>
            <a:off x="714348" y="6357958"/>
            <a:ext cx="1971660" cy="365125"/>
          </a:xfrm>
        </p:spPr>
        <p:txBody>
          <a:bodyPr/>
          <a:lstStyle>
            <a:lvl1pPr>
              <a:defRPr sz="1000"/>
            </a:lvl1pPr>
          </a:lstStyle>
          <a:p>
            <a:r>
              <a:rPr lang="en-US" dirty="0" err="1" smtClean="0">
                <a:solidFill>
                  <a:schemeClr val="tx1"/>
                </a:solidFill>
              </a:rPr>
              <a:t>TasTESOL</a:t>
            </a:r>
            <a:r>
              <a:rPr lang="en-US" dirty="0" smtClean="0">
                <a:solidFill>
                  <a:schemeClr val="tx1"/>
                </a:solidFill>
              </a:rPr>
              <a:t> Conference, April 2017</a:t>
            </a:r>
            <a:r>
              <a:rPr lang="en-US" dirty="0" smtClean="0"/>
              <a:t>	</a:t>
            </a:r>
            <a:endParaRPr lang="en-AU" dirty="0"/>
          </a:p>
        </p:txBody>
      </p:sp>
      <p:sp>
        <p:nvSpPr>
          <p:cNvPr id="6" name="Footer Placeholder 3"/>
          <p:cNvSpPr>
            <a:spLocks noGrp="1"/>
          </p:cNvSpPr>
          <p:nvPr>
            <p:ph type="ftr" sz="quarter" idx="11"/>
          </p:nvPr>
        </p:nvSpPr>
        <p:spPr>
          <a:xfrm>
            <a:off x="2786050" y="6356350"/>
            <a:ext cx="5286412" cy="365125"/>
          </a:xfrm>
        </p:spPr>
        <p:txBody>
          <a:bodyPr/>
          <a:lstStyle>
            <a:lvl1pPr>
              <a:defRPr sz="1000">
                <a:solidFill>
                  <a:schemeClr val="tx1"/>
                </a:solidFill>
              </a:defRPr>
            </a:lvl1pPr>
          </a:lstStyle>
          <a:p>
            <a:r>
              <a:rPr lang="en-AU" dirty="0" smtClean="0"/>
              <a:t>Improving Self-Esteem &amp; Self-Confidence through CBT &amp; Mindfulness</a:t>
            </a:r>
            <a:br>
              <a:rPr lang="en-AU" dirty="0" smtClean="0"/>
            </a:br>
            <a:r>
              <a:rPr lang="en-AU" dirty="0" smtClean="0"/>
              <a:t> Dr Barbara Rose, www.eslinternetcafe.com</a:t>
            </a:r>
            <a:endParaRPr lang="en-AU" dirty="0"/>
          </a:p>
        </p:txBody>
      </p:sp>
      <p:sp>
        <p:nvSpPr>
          <p:cNvPr id="7" name="Slide Number Placeholder 4"/>
          <p:cNvSpPr>
            <a:spLocks noGrp="1"/>
          </p:cNvSpPr>
          <p:nvPr>
            <p:ph type="sldNum" sz="quarter" idx="12"/>
          </p:nvPr>
        </p:nvSpPr>
        <p:spPr>
          <a:xfrm>
            <a:off x="8286776" y="6357958"/>
            <a:ext cx="419088" cy="365125"/>
          </a:xfrm>
        </p:spPr>
        <p:txBody>
          <a:bodyPr/>
          <a:lstStyle>
            <a:lvl1pPr>
              <a:defRPr>
                <a:solidFill>
                  <a:schemeClr val="tx1"/>
                </a:solidFill>
              </a:defRPr>
            </a:lvl1pPr>
          </a:lstStyle>
          <a:p>
            <a:fld id="{DD665DE9-659B-4B1E-BCC0-DE203C32AC7A}" type="slidenum">
              <a:rPr lang="en-AU" smtClean="0"/>
              <a:pPr/>
              <a:t>5</a:t>
            </a:fld>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lstStyle/>
          <a:p>
            <a:r>
              <a:rPr lang="en-AU" b="1" dirty="0" smtClean="0">
                <a:solidFill>
                  <a:srgbClr val="0000FF"/>
                </a:solidFill>
              </a:rPr>
              <a:t>What is Mindfulness?</a:t>
            </a:r>
            <a:endParaRPr lang="en-AU" b="1" dirty="0">
              <a:solidFill>
                <a:srgbClr val="0000FF"/>
              </a:solidFill>
            </a:endParaRPr>
          </a:p>
        </p:txBody>
      </p:sp>
      <p:sp>
        <p:nvSpPr>
          <p:cNvPr id="4" name="TextBox 3"/>
          <p:cNvSpPr txBox="1"/>
          <p:nvPr/>
        </p:nvSpPr>
        <p:spPr>
          <a:xfrm>
            <a:off x="899592" y="1916832"/>
            <a:ext cx="7560840" cy="3539430"/>
          </a:xfrm>
          <a:prstGeom prst="rect">
            <a:avLst/>
          </a:prstGeom>
          <a:noFill/>
        </p:spPr>
        <p:txBody>
          <a:bodyPr wrap="square" rtlCol="0">
            <a:spAutoFit/>
          </a:bodyPr>
          <a:lstStyle/>
          <a:p>
            <a:r>
              <a:rPr lang="en-AU" sz="3200" dirty="0" smtClean="0"/>
              <a:t>The Oxford Dictionary definition:</a:t>
            </a:r>
          </a:p>
          <a:p>
            <a:pPr algn="ctr"/>
            <a:endParaRPr lang="en-AU" sz="3200" i="1" dirty="0" smtClean="0"/>
          </a:p>
          <a:p>
            <a:r>
              <a:rPr lang="en-AU" sz="3200" i="1" dirty="0" smtClean="0"/>
              <a:t>A mental state achieved by focusing one's awareness on the present moment, while calmly acknowledging and accepting one's feelings, thoughts, and bodily sensations, used as a therapeutic technique.</a:t>
            </a:r>
            <a:endParaRPr lang="en-AU" sz="3200" b="1" dirty="0"/>
          </a:p>
        </p:txBody>
      </p:sp>
      <p:sp>
        <p:nvSpPr>
          <p:cNvPr id="5" name="Date Placeholder 2"/>
          <p:cNvSpPr>
            <a:spLocks noGrp="1"/>
          </p:cNvSpPr>
          <p:nvPr>
            <p:ph type="dt" sz="half" idx="10"/>
          </p:nvPr>
        </p:nvSpPr>
        <p:spPr>
          <a:xfrm>
            <a:off x="714348" y="6357958"/>
            <a:ext cx="1971660" cy="365125"/>
          </a:xfrm>
        </p:spPr>
        <p:txBody>
          <a:bodyPr/>
          <a:lstStyle>
            <a:lvl1pPr>
              <a:defRPr sz="1000"/>
            </a:lvl1pPr>
          </a:lstStyle>
          <a:p>
            <a:r>
              <a:rPr lang="en-US" dirty="0" err="1" smtClean="0">
                <a:solidFill>
                  <a:schemeClr val="tx1"/>
                </a:solidFill>
              </a:rPr>
              <a:t>TasTESOL</a:t>
            </a:r>
            <a:r>
              <a:rPr lang="en-US" dirty="0" smtClean="0">
                <a:solidFill>
                  <a:schemeClr val="tx1"/>
                </a:solidFill>
              </a:rPr>
              <a:t> Conference, April 2017</a:t>
            </a:r>
            <a:r>
              <a:rPr lang="en-US" dirty="0" smtClean="0"/>
              <a:t>	</a:t>
            </a:r>
            <a:endParaRPr lang="en-AU" dirty="0"/>
          </a:p>
        </p:txBody>
      </p:sp>
      <p:sp>
        <p:nvSpPr>
          <p:cNvPr id="6" name="Footer Placeholder 3"/>
          <p:cNvSpPr>
            <a:spLocks noGrp="1"/>
          </p:cNvSpPr>
          <p:nvPr>
            <p:ph type="ftr" sz="quarter" idx="11"/>
          </p:nvPr>
        </p:nvSpPr>
        <p:spPr>
          <a:xfrm>
            <a:off x="2786050" y="6356350"/>
            <a:ext cx="5286412" cy="365125"/>
          </a:xfrm>
        </p:spPr>
        <p:txBody>
          <a:bodyPr/>
          <a:lstStyle>
            <a:lvl1pPr>
              <a:defRPr sz="1000">
                <a:solidFill>
                  <a:schemeClr val="tx1"/>
                </a:solidFill>
              </a:defRPr>
            </a:lvl1pPr>
          </a:lstStyle>
          <a:p>
            <a:r>
              <a:rPr lang="en-AU" dirty="0" smtClean="0"/>
              <a:t>Improving Self-Esteem &amp; Self-Confidence through CBT &amp; Mindfulness</a:t>
            </a:r>
            <a:br>
              <a:rPr lang="en-AU" dirty="0" smtClean="0"/>
            </a:br>
            <a:r>
              <a:rPr lang="en-AU" dirty="0" smtClean="0"/>
              <a:t> Dr Barbara Rose, www.eslinternetcafe.com</a:t>
            </a:r>
            <a:endParaRPr lang="en-AU" dirty="0"/>
          </a:p>
        </p:txBody>
      </p:sp>
      <p:sp>
        <p:nvSpPr>
          <p:cNvPr id="7" name="Slide Number Placeholder 4"/>
          <p:cNvSpPr>
            <a:spLocks noGrp="1"/>
          </p:cNvSpPr>
          <p:nvPr>
            <p:ph type="sldNum" sz="quarter" idx="12"/>
          </p:nvPr>
        </p:nvSpPr>
        <p:spPr>
          <a:xfrm>
            <a:off x="8286776" y="6357958"/>
            <a:ext cx="419088" cy="365125"/>
          </a:xfrm>
        </p:spPr>
        <p:txBody>
          <a:bodyPr/>
          <a:lstStyle>
            <a:lvl1pPr>
              <a:defRPr>
                <a:solidFill>
                  <a:schemeClr val="tx1"/>
                </a:solidFill>
              </a:defRPr>
            </a:lvl1pPr>
          </a:lstStyle>
          <a:p>
            <a:fld id="{DD665DE9-659B-4B1E-BCC0-DE203C32AC7A}" type="slidenum">
              <a:rPr lang="en-AU" smtClean="0"/>
              <a:pPr/>
              <a:t>6</a:t>
            </a:fld>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4348" y="6357958"/>
            <a:ext cx="1971660" cy="365125"/>
          </a:xfrm>
        </p:spPr>
        <p:txBody>
          <a:bodyPr/>
          <a:lstStyle>
            <a:lvl1pPr>
              <a:defRPr sz="1000"/>
            </a:lvl1pPr>
          </a:lstStyle>
          <a:p>
            <a:r>
              <a:rPr lang="en-US" dirty="0" err="1" smtClean="0">
                <a:solidFill>
                  <a:schemeClr val="tx1"/>
                </a:solidFill>
              </a:rPr>
              <a:t>TasTESOL</a:t>
            </a:r>
            <a:r>
              <a:rPr lang="en-US" dirty="0" smtClean="0">
                <a:solidFill>
                  <a:schemeClr val="tx1"/>
                </a:solidFill>
              </a:rPr>
              <a:t> Conference, April 2017</a:t>
            </a:r>
            <a:r>
              <a:rPr lang="en-US" dirty="0" smtClean="0"/>
              <a:t>	</a:t>
            </a:r>
            <a:endParaRPr lang="en-AU" dirty="0"/>
          </a:p>
        </p:txBody>
      </p:sp>
      <p:sp>
        <p:nvSpPr>
          <p:cNvPr id="4" name="Footer Placeholder 3"/>
          <p:cNvSpPr>
            <a:spLocks noGrp="1"/>
          </p:cNvSpPr>
          <p:nvPr>
            <p:ph type="ftr" sz="quarter" idx="11"/>
          </p:nvPr>
        </p:nvSpPr>
        <p:spPr>
          <a:xfrm>
            <a:off x="2786050" y="6356350"/>
            <a:ext cx="5286412" cy="365125"/>
          </a:xfrm>
        </p:spPr>
        <p:txBody>
          <a:bodyPr/>
          <a:lstStyle>
            <a:lvl1pPr>
              <a:defRPr sz="1000">
                <a:solidFill>
                  <a:schemeClr val="tx1"/>
                </a:solidFill>
              </a:defRPr>
            </a:lvl1pPr>
          </a:lstStyle>
          <a:p>
            <a:r>
              <a:rPr lang="en-AU" dirty="0" smtClean="0"/>
              <a:t>Improving Self-Esteem &amp; Self-Confidence through CBT &amp; Mindfulness</a:t>
            </a:r>
            <a:br>
              <a:rPr lang="en-AU" dirty="0" smtClean="0"/>
            </a:br>
            <a:r>
              <a:rPr lang="en-AU" dirty="0" smtClean="0"/>
              <a:t> Dr Barbara Rose, www.eslinternetcafe.com</a:t>
            </a:r>
            <a:endParaRPr lang="en-AU" dirty="0"/>
          </a:p>
        </p:txBody>
      </p:sp>
      <p:sp>
        <p:nvSpPr>
          <p:cNvPr id="5" name="Slide Number Placeholder 4"/>
          <p:cNvSpPr>
            <a:spLocks noGrp="1"/>
          </p:cNvSpPr>
          <p:nvPr>
            <p:ph type="sldNum" sz="quarter" idx="12"/>
          </p:nvPr>
        </p:nvSpPr>
        <p:spPr>
          <a:xfrm>
            <a:off x="8286776" y="6357958"/>
            <a:ext cx="419088" cy="365125"/>
          </a:xfrm>
        </p:spPr>
        <p:txBody>
          <a:bodyPr/>
          <a:lstStyle>
            <a:lvl1pPr>
              <a:defRPr>
                <a:solidFill>
                  <a:schemeClr val="tx1"/>
                </a:solidFill>
              </a:defRPr>
            </a:lvl1pPr>
          </a:lstStyle>
          <a:p>
            <a:fld id="{DD665DE9-659B-4B1E-BCC0-DE203C32AC7A}" type="slidenum">
              <a:rPr lang="en-AU" smtClean="0"/>
              <a:pPr/>
              <a:t>7</a:t>
            </a:fld>
            <a:endParaRPr lang="en-AU" dirty="0"/>
          </a:p>
        </p:txBody>
      </p:sp>
      <p:pic>
        <p:nvPicPr>
          <p:cNvPr id="6148" name="Picture 4" descr="Image result for cbt"/>
          <p:cNvPicPr>
            <a:picLocks noChangeAspect="1" noChangeArrowheads="1"/>
          </p:cNvPicPr>
          <p:nvPr/>
        </p:nvPicPr>
        <p:blipFill>
          <a:blip r:embed="rId3" cstate="print"/>
          <a:srcRect l="2778" t="3077" r="2778" b="4615"/>
          <a:stretch>
            <a:fillRect/>
          </a:stretch>
        </p:blipFill>
        <p:spPr bwMode="auto">
          <a:xfrm>
            <a:off x="899592" y="548680"/>
            <a:ext cx="7488832" cy="4405195"/>
          </a:xfrm>
          <a:prstGeom prst="rect">
            <a:avLst/>
          </a:prstGeom>
          <a:noFill/>
        </p:spPr>
      </p:pic>
      <p:sp>
        <p:nvSpPr>
          <p:cNvPr id="8" name="Rectangle 7"/>
          <p:cNvSpPr/>
          <p:nvPr/>
        </p:nvSpPr>
        <p:spPr>
          <a:xfrm>
            <a:off x="6660232" y="4941168"/>
            <a:ext cx="1702710" cy="215444"/>
          </a:xfrm>
          <a:prstGeom prst="rect">
            <a:avLst/>
          </a:prstGeom>
        </p:spPr>
        <p:txBody>
          <a:bodyPr wrap="none">
            <a:spAutoFit/>
          </a:bodyPr>
          <a:lstStyle/>
          <a:p>
            <a:r>
              <a:rPr lang="en-AU" sz="800" dirty="0" err="1" smtClean="0"/>
              <a:t>www.integratedhealthcareyork.com</a:t>
            </a:r>
            <a:endParaRPr lang="en-AU" sz="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4348" y="6357958"/>
            <a:ext cx="1971660" cy="365125"/>
          </a:xfrm>
        </p:spPr>
        <p:txBody>
          <a:bodyPr/>
          <a:lstStyle>
            <a:lvl1pPr>
              <a:defRPr sz="1000"/>
            </a:lvl1pPr>
          </a:lstStyle>
          <a:p>
            <a:r>
              <a:rPr lang="en-US" dirty="0" err="1" smtClean="0">
                <a:solidFill>
                  <a:schemeClr val="tx1"/>
                </a:solidFill>
              </a:rPr>
              <a:t>Tas</a:t>
            </a:r>
            <a:r>
              <a:rPr lang="en-US" dirty="0" smtClean="0">
                <a:solidFill>
                  <a:schemeClr val="tx1"/>
                </a:solidFill>
              </a:rPr>
              <a:t> </a:t>
            </a:r>
            <a:r>
              <a:rPr lang="en-US" dirty="0" err="1" smtClean="0">
                <a:solidFill>
                  <a:schemeClr val="tx1"/>
                </a:solidFill>
              </a:rPr>
              <a:t>Tesol</a:t>
            </a:r>
            <a:r>
              <a:rPr lang="en-US" dirty="0" smtClean="0">
                <a:solidFill>
                  <a:schemeClr val="tx1"/>
                </a:solidFill>
              </a:rPr>
              <a:t> Conference, April 2017</a:t>
            </a:r>
            <a:r>
              <a:rPr lang="en-US" dirty="0" smtClean="0"/>
              <a:t>	</a:t>
            </a:r>
            <a:endParaRPr lang="en-AU" dirty="0"/>
          </a:p>
        </p:txBody>
      </p:sp>
      <p:sp>
        <p:nvSpPr>
          <p:cNvPr id="4" name="Footer Placeholder 3"/>
          <p:cNvSpPr>
            <a:spLocks noGrp="1"/>
          </p:cNvSpPr>
          <p:nvPr>
            <p:ph type="ftr" sz="quarter" idx="11"/>
          </p:nvPr>
        </p:nvSpPr>
        <p:spPr>
          <a:xfrm>
            <a:off x="2786050" y="6356350"/>
            <a:ext cx="5286412" cy="365125"/>
          </a:xfrm>
        </p:spPr>
        <p:txBody>
          <a:bodyPr/>
          <a:lstStyle>
            <a:lvl1pPr>
              <a:defRPr sz="1000">
                <a:solidFill>
                  <a:schemeClr val="tx1"/>
                </a:solidFill>
              </a:defRPr>
            </a:lvl1pPr>
          </a:lstStyle>
          <a:p>
            <a:r>
              <a:rPr lang="en-AU" dirty="0" smtClean="0"/>
              <a:t>Improving Self-Esteem &amp; Self-Confidence through CBT &amp; Mindfulness</a:t>
            </a:r>
            <a:br>
              <a:rPr lang="en-AU" dirty="0" smtClean="0"/>
            </a:br>
            <a:r>
              <a:rPr lang="en-AU" dirty="0" smtClean="0"/>
              <a:t> Dr Barbara Rose, www.eslinternetcafe.com</a:t>
            </a:r>
            <a:endParaRPr lang="en-AU" dirty="0"/>
          </a:p>
        </p:txBody>
      </p:sp>
      <p:sp>
        <p:nvSpPr>
          <p:cNvPr id="5" name="Slide Number Placeholder 4"/>
          <p:cNvSpPr>
            <a:spLocks noGrp="1"/>
          </p:cNvSpPr>
          <p:nvPr>
            <p:ph type="sldNum" sz="quarter" idx="12"/>
          </p:nvPr>
        </p:nvSpPr>
        <p:spPr>
          <a:xfrm>
            <a:off x="8286776" y="6357958"/>
            <a:ext cx="419088" cy="365125"/>
          </a:xfrm>
        </p:spPr>
        <p:txBody>
          <a:bodyPr/>
          <a:lstStyle>
            <a:lvl1pPr>
              <a:defRPr>
                <a:solidFill>
                  <a:schemeClr val="tx1"/>
                </a:solidFill>
              </a:defRPr>
            </a:lvl1pPr>
          </a:lstStyle>
          <a:p>
            <a:fld id="{DD665DE9-659B-4B1E-BCC0-DE203C32AC7A}" type="slidenum">
              <a:rPr lang="en-AU" smtClean="0"/>
              <a:pPr/>
              <a:t>8</a:t>
            </a:fld>
            <a:endParaRPr lang="en-AU" dirty="0"/>
          </a:p>
        </p:txBody>
      </p:sp>
      <p:sp>
        <p:nvSpPr>
          <p:cNvPr id="8" name="Rectangle 7"/>
          <p:cNvSpPr/>
          <p:nvPr/>
        </p:nvSpPr>
        <p:spPr>
          <a:xfrm>
            <a:off x="6660232" y="4941168"/>
            <a:ext cx="1476686" cy="215444"/>
          </a:xfrm>
          <a:prstGeom prst="rect">
            <a:avLst/>
          </a:prstGeom>
        </p:spPr>
        <p:txBody>
          <a:bodyPr wrap="none">
            <a:spAutoFit/>
          </a:bodyPr>
          <a:lstStyle/>
          <a:p>
            <a:r>
              <a:rPr lang="en-AU" sz="800" dirty="0" smtClean="0"/>
              <a:t>https://student.unsw.edu.aum</a:t>
            </a:r>
            <a:endParaRPr lang="en-AU" sz="800" dirty="0"/>
          </a:p>
        </p:txBody>
      </p:sp>
      <p:pic>
        <p:nvPicPr>
          <p:cNvPr id="25602" name="Picture 2" descr="Image result for mindfulness"/>
          <p:cNvPicPr>
            <a:picLocks noChangeAspect="1" noChangeArrowheads="1"/>
          </p:cNvPicPr>
          <p:nvPr/>
        </p:nvPicPr>
        <p:blipFill>
          <a:blip r:embed="rId3" cstate="print"/>
          <a:srcRect l="4800" t="2065" r="8801" b="7420"/>
          <a:stretch>
            <a:fillRect/>
          </a:stretch>
        </p:blipFill>
        <p:spPr bwMode="auto">
          <a:xfrm>
            <a:off x="1691680" y="116632"/>
            <a:ext cx="5184576" cy="511256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4348" y="6357958"/>
            <a:ext cx="1971660" cy="365125"/>
          </a:xfrm>
        </p:spPr>
        <p:txBody>
          <a:bodyPr/>
          <a:lstStyle>
            <a:lvl1pPr>
              <a:defRPr sz="1000"/>
            </a:lvl1pPr>
          </a:lstStyle>
          <a:p>
            <a:r>
              <a:rPr lang="en-US" dirty="0" err="1" smtClean="0">
                <a:solidFill>
                  <a:schemeClr val="tx1"/>
                </a:solidFill>
              </a:rPr>
              <a:t>TasTESOL</a:t>
            </a:r>
            <a:r>
              <a:rPr lang="en-US" dirty="0" smtClean="0">
                <a:solidFill>
                  <a:schemeClr val="tx1"/>
                </a:solidFill>
              </a:rPr>
              <a:t> Conference, April 2017</a:t>
            </a:r>
            <a:r>
              <a:rPr lang="en-US" dirty="0" smtClean="0"/>
              <a:t>	</a:t>
            </a:r>
            <a:endParaRPr lang="en-AU" dirty="0"/>
          </a:p>
        </p:txBody>
      </p:sp>
      <p:sp>
        <p:nvSpPr>
          <p:cNvPr id="4" name="Footer Placeholder 3"/>
          <p:cNvSpPr>
            <a:spLocks noGrp="1"/>
          </p:cNvSpPr>
          <p:nvPr>
            <p:ph type="ftr" sz="quarter" idx="11"/>
          </p:nvPr>
        </p:nvSpPr>
        <p:spPr>
          <a:xfrm>
            <a:off x="2786050" y="6356350"/>
            <a:ext cx="5286412" cy="365125"/>
          </a:xfrm>
        </p:spPr>
        <p:txBody>
          <a:bodyPr/>
          <a:lstStyle>
            <a:lvl1pPr>
              <a:defRPr sz="1000">
                <a:solidFill>
                  <a:schemeClr val="tx1"/>
                </a:solidFill>
              </a:defRPr>
            </a:lvl1pPr>
          </a:lstStyle>
          <a:p>
            <a:r>
              <a:rPr lang="en-AU" dirty="0" smtClean="0"/>
              <a:t>Improving Self-Esteem &amp; Self-Confidence through CBT &amp; Mindfulness</a:t>
            </a:r>
            <a:br>
              <a:rPr lang="en-AU" dirty="0" smtClean="0"/>
            </a:br>
            <a:r>
              <a:rPr lang="en-AU" dirty="0" smtClean="0"/>
              <a:t> Dr Barbara Rose, www.eslinternetcafe.com</a:t>
            </a:r>
            <a:endParaRPr lang="en-AU" dirty="0"/>
          </a:p>
        </p:txBody>
      </p:sp>
      <p:sp>
        <p:nvSpPr>
          <p:cNvPr id="5" name="Slide Number Placeholder 4"/>
          <p:cNvSpPr>
            <a:spLocks noGrp="1"/>
          </p:cNvSpPr>
          <p:nvPr>
            <p:ph type="sldNum" sz="quarter" idx="12"/>
          </p:nvPr>
        </p:nvSpPr>
        <p:spPr>
          <a:xfrm>
            <a:off x="8286776" y="6357958"/>
            <a:ext cx="419088" cy="365125"/>
          </a:xfrm>
        </p:spPr>
        <p:txBody>
          <a:bodyPr/>
          <a:lstStyle>
            <a:lvl1pPr>
              <a:defRPr>
                <a:solidFill>
                  <a:schemeClr val="tx1"/>
                </a:solidFill>
              </a:defRPr>
            </a:lvl1pPr>
          </a:lstStyle>
          <a:p>
            <a:fld id="{DD665DE9-659B-4B1E-BCC0-DE203C32AC7A}" type="slidenum">
              <a:rPr lang="en-AU" smtClean="0"/>
              <a:pPr/>
              <a:t>9</a:t>
            </a:fld>
            <a:endParaRPr lang="en-AU" dirty="0"/>
          </a:p>
        </p:txBody>
      </p:sp>
      <p:pic>
        <p:nvPicPr>
          <p:cNvPr id="22530" name="Picture 2" descr="Image result for cbt"/>
          <p:cNvPicPr>
            <a:picLocks noChangeAspect="1" noChangeArrowheads="1"/>
          </p:cNvPicPr>
          <p:nvPr/>
        </p:nvPicPr>
        <p:blipFill>
          <a:blip r:embed="rId3" cstate="print"/>
          <a:srcRect/>
          <a:stretch>
            <a:fillRect/>
          </a:stretch>
        </p:blipFill>
        <p:spPr bwMode="auto">
          <a:xfrm>
            <a:off x="539552" y="2132856"/>
            <a:ext cx="7830870" cy="2088232"/>
          </a:xfrm>
          <a:prstGeom prst="rect">
            <a:avLst/>
          </a:prstGeom>
          <a:noFill/>
        </p:spPr>
      </p:pic>
      <p:sp>
        <p:nvSpPr>
          <p:cNvPr id="7" name="Title 1"/>
          <p:cNvSpPr txBox="1">
            <a:spLocks/>
          </p:cNvSpPr>
          <p:nvPr/>
        </p:nvSpPr>
        <p:spPr>
          <a:xfrm>
            <a:off x="214282" y="285728"/>
            <a:ext cx="82296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AU" sz="4400" b="1" dirty="0" smtClean="0">
                <a:solidFill>
                  <a:srgbClr val="0000FF"/>
                </a:solidFill>
                <a:latin typeface="+mj-lt"/>
                <a:ea typeface="+mj-ea"/>
                <a:cs typeface="+mj-cs"/>
              </a:rPr>
              <a:t>CBT MODEL</a:t>
            </a:r>
            <a:endParaRPr kumimoji="0" lang="en-AU" sz="4400" b="1" i="0" u="none" strike="noStrike" kern="1200" cap="none" spc="0" normalizeH="0" baseline="0" noProof="0" dirty="0">
              <a:ln>
                <a:noFill/>
              </a:ln>
              <a:solidFill>
                <a:srgbClr val="0000FF"/>
              </a:solidFill>
              <a:effectLst/>
              <a:uLnTx/>
              <a:uFillTx/>
              <a:latin typeface="+mj-lt"/>
              <a:ea typeface="+mj-ea"/>
              <a:cs typeface="+mj-cs"/>
            </a:endParaRPr>
          </a:p>
        </p:txBody>
      </p:sp>
      <p:sp>
        <p:nvSpPr>
          <p:cNvPr id="8" name="Rectangle 7"/>
          <p:cNvSpPr/>
          <p:nvPr/>
        </p:nvSpPr>
        <p:spPr>
          <a:xfrm>
            <a:off x="7596336" y="4365104"/>
            <a:ext cx="1141659" cy="215444"/>
          </a:xfrm>
          <a:prstGeom prst="rect">
            <a:avLst/>
          </a:prstGeom>
        </p:spPr>
        <p:txBody>
          <a:bodyPr wrap="none">
            <a:spAutoFit/>
          </a:bodyPr>
          <a:lstStyle/>
          <a:p>
            <a:r>
              <a:rPr lang="en-AU" sz="800" dirty="0" err="1" smtClean="0"/>
              <a:t>www.therapistaid.com</a:t>
            </a:r>
            <a:endParaRPr lang="en-AU" sz="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339</TotalTime>
  <Words>935</Words>
  <Application>Microsoft Office PowerPoint</Application>
  <PresentationFormat>On-screen Show (4:3)</PresentationFormat>
  <Paragraphs>165</Paragraphs>
  <Slides>18</Slides>
  <Notes>9</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How Cognitive Behaviour Therapy (CBT) and Mindfulness can boost your students’ self-confidence and self-esteem</vt:lpstr>
      <vt:lpstr>Teaching Matters:  Hearts &amp; Minds</vt:lpstr>
      <vt:lpstr>What is Self-Esteem?</vt:lpstr>
      <vt:lpstr>What is Self-Confidence?</vt:lpstr>
      <vt:lpstr>What is CBT?</vt:lpstr>
      <vt:lpstr>What is Mindfulness?</vt:lpstr>
      <vt:lpstr>Slide 7</vt:lpstr>
      <vt:lpstr>Slide 8</vt:lpstr>
      <vt:lpstr>Slide 9</vt:lpstr>
      <vt:lpstr>LIMITING THOUGHTS - PERSPECTIVE</vt:lpstr>
      <vt:lpstr>Slide 11</vt:lpstr>
      <vt:lpstr>LIMITING THOUGHTS - PEOPLE</vt:lpstr>
      <vt:lpstr>Slide 13</vt:lpstr>
      <vt:lpstr>WHAT YOU SAY IS IMPORTANT!</vt:lpstr>
      <vt:lpstr>WATCH WHAT YOU SAY!</vt:lpstr>
      <vt:lpstr>ASKING QUESTIONS</vt:lpstr>
      <vt:lpstr>ASKING QUESTIONS</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Cognitive Behaviour Therapy (CBT) and Mindfulness can boost your students’ self-confidence and self-esteem</dc:title>
  <dc:creator>Barbara R</dc:creator>
  <cp:lastModifiedBy>Barbara</cp:lastModifiedBy>
  <cp:revision>30</cp:revision>
  <dcterms:created xsi:type="dcterms:W3CDTF">2017-03-28T23:22:56Z</dcterms:created>
  <dcterms:modified xsi:type="dcterms:W3CDTF">2017-03-31T07:56:23Z</dcterms:modified>
</cp:coreProperties>
</file>