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7"/>
  </p:handout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76" autoAdjust="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96C8-30D9-3E4D-BA39-03C239502D0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34E46-22DD-8243-BB2C-0FD49F29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60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74CD-4D39-3A4C-B050-850021BB0737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7001-C107-884C-9D9F-4490CF90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5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74CD-4D39-3A4C-B050-850021BB0737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7001-C107-884C-9D9F-4490CF90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8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74CD-4D39-3A4C-B050-850021BB0737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7001-C107-884C-9D9F-4490CF90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8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74CD-4D39-3A4C-B050-850021BB0737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7001-C107-884C-9D9F-4490CF90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1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74CD-4D39-3A4C-B050-850021BB0737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7001-C107-884C-9D9F-4490CF90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74CD-4D39-3A4C-B050-850021BB0737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7001-C107-884C-9D9F-4490CF90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5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74CD-4D39-3A4C-B050-850021BB0737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7001-C107-884C-9D9F-4490CF90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74CD-4D39-3A4C-B050-850021BB0737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7001-C107-884C-9D9F-4490CF90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5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74CD-4D39-3A4C-B050-850021BB0737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7001-C107-884C-9D9F-4490CF90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74CD-4D39-3A4C-B050-850021BB0737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7001-C107-884C-9D9F-4490CF90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74CD-4D39-3A4C-B050-850021BB0737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7001-C107-884C-9D9F-4490CF90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0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474CD-4D39-3A4C-B050-850021BB0737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E7001-C107-884C-9D9F-4490CF90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2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educ.ualberta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TESOL and teaching language and concepts to a child with autism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comparison </a:t>
            </a:r>
          </a:p>
          <a:p>
            <a:endParaRPr lang="en-US" dirty="0"/>
          </a:p>
          <a:p>
            <a:r>
              <a:rPr lang="en-US" sz="2400" dirty="0" smtClean="0"/>
              <a:t>Lisa Risby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November 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846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Tense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Asking James to, “Stand up!” (and grabbing him gently to stop him from moving, in a fun, anticipatory way) and asking, “What WILL you do!??”</a:t>
            </a:r>
          </a:p>
          <a:p>
            <a:endParaRPr lang="en-US" sz="3600" dirty="0" smtClean="0"/>
          </a:p>
          <a:p>
            <a:r>
              <a:rPr lang="en-US" sz="3600" dirty="0" smtClean="0"/>
              <a:t>“I will stand up!”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4673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Parallel Talk</a:t>
            </a:r>
            <a:br>
              <a:rPr lang="en-US" dirty="0" smtClean="0"/>
            </a:br>
            <a:r>
              <a:rPr lang="en-US" dirty="0" smtClean="0"/>
              <a:t> to Statement/Statement/Question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93900"/>
            <a:ext cx="9182100" cy="5427663"/>
          </a:xfrm>
        </p:spPr>
        <p:txBody>
          <a:bodyPr/>
          <a:lstStyle/>
          <a:p>
            <a:endParaRPr lang="en-US" dirty="0" smtClean="0"/>
          </a:p>
          <a:p>
            <a:r>
              <a:rPr lang="en-US" sz="3600" dirty="0" smtClean="0"/>
              <a:t>I like chips</a:t>
            </a:r>
          </a:p>
          <a:p>
            <a:r>
              <a:rPr lang="en-US" sz="3600" dirty="0" smtClean="0"/>
              <a:t>I like bananas</a:t>
            </a:r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I like blue</a:t>
            </a:r>
          </a:p>
          <a:p>
            <a:r>
              <a:rPr lang="en-US" sz="3600" dirty="0" smtClean="0"/>
              <a:t>I like red.  Do you like red too?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8196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190500" y="0"/>
            <a:ext cx="7912100" cy="736600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9557" r="-79557"/>
          <a:stretch/>
        </p:blipFill>
        <p:spPr>
          <a:xfrm>
            <a:off x="190500" y="1079500"/>
            <a:ext cx="8391525" cy="4614863"/>
          </a:xfrm>
        </p:spPr>
      </p:pic>
    </p:spTree>
    <p:extLst>
      <p:ext uri="{BB962C8B-B14F-4D97-AF65-F5344CB8AC3E}">
        <p14:creationId xmlns:p14="http://schemas.microsoft.com/office/powerpoint/2010/main" val="4054235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57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on-</a:t>
            </a:r>
            <a:r>
              <a:rPr lang="en-AU" sz="3600" dirty="0" err="1" smtClean="0"/>
              <a:t>ly</a:t>
            </a:r>
            <a:r>
              <a:rPr lang="en-AU" sz="3600" dirty="0" smtClean="0"/>
              <a:t> eight to ten </a:t>
            </a:r>
            <a:r>
              <a:rPr lang="en-AU" sz="3600" dirty="0" err="1" smtClean="0"/>
              <a:t>syl</a:t>
            </a:r>
            <a:r>
              <a:rPr lang="en-AU" sz="3600" dirty="0" smtClean="0"/>
              <a:t>-la-</a:t>
            </a:r>
            <a:r>
              <a:rPr lang="en-AU" sz="3600" dirty="0" err="1" smtClean="0"/>
              <a:t>bles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880905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References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181100"/>
            <a:ext cx="9906000" cy="58086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AU" dirty="0"/>
          </a:p>
          <a:p>
            <a:r>
              <a:rPr lang="en-US" dirty="0"/>
              <a:t> </a:t>
            </a:r>
            <a:endParaRPr lang="en-AU" dirty="0"/>
          </a:p>
          <a:p>
            <a:r>
              <a:rPr lang="en-US" dirty="0" err="1"/>
              <a:t>Doidge</a:t>
            </a:r>
            <a:r>
              <a:rPr lang="en-US" dirty="0"/>
              <a:t>, N. 2007: </a:t>
            </a:r>
            <a:r>
              <a:rPr lang="en-US" i="1" dirty="0"/>
              <a:t>The Brain that Changes Itself, </a:t>
            </a:r>
            <a:r>
              <a:rPr lang="en-US" dirty="0"/>
              <a:t>Scribe Publications, Carlton North Victoria.</a:t>
            </a:r>
            <a:endParaRPr lang="en-AU" dirty="0"/>
          </a:p>
          <a:p>
            <a:r>
              <a:rPr lang="en-US" dirty="0"/>
              <a:t> </a:t>
            </a:r>
            <a:endParaRPr lang="en-AU" dirty="0"/>
          </a:p>
          <a:p>
            <a:r>
              <a:rPr lang="en-US" dirty="0"/>
              <a:t>Engelmann, S. et al 1983, </a:t>
            </a:r>
            <a:r>
              <a:rPr lang="en-US" i="1" dirty="0"/>
              <a:t>Teach Your Child to Read in 100 Easy Lessons,</a:t>
            </a:r>
            <a:r>
              <a:rPr lang="en-US" dirty="0"/>
              <a:t>	Simon and Schuster, New York.</a:t>
            </a:r>
            <a:endParaRPr lang="en-AU" dirty="0"/>
          </a:p>
          <a:p>
            <a:r>
              <a:rPr lang="en-US" dirty="0"/>
              <a:t> </a:t>
            </a:r>
            <a:endParaRPr lang="en-AU" dirty="0"/>
          </a:p>
          <a:p>
            <a:r>
              <a:rPr lang="en-US" dirty="0" err="1"/>
              <a:t>Frith</a:t>
            </a:r>
            <a:r>
              <a:rPr lang="en-US" dirty="0"/>
              <a:t>, U. (ed.) 1991: </a:t>
            </a:r>
            <a:r>
              <a:rPr lang="en-US" i="1" dirty="0"/>
              <a:t>Autism and Asperger Syndrome, </a:t>
            </a:r>
            <a:r>
              <a:rPr lang="en-US" dirty="0"/>
              <a:t>Cambridge University Press.</a:t>
            </a:r>
            <a:endParaRPr lang="en-AU" dirty="0"/>
          </a:p>
          <a:p>
            <a:r>
              <a:rPr lang="en-US" i="1" dirty="0"/>
              <a:t> </a:t>
            </a:r>
            <a:endParaRPr lang="en-AU" dirty="0"/>
          </a:p>
          <a:p>
            <a:r>
              <a:rPr lang="en-US" dirty="0" err="1"/>
              <a:t>Grandin</a:t>
            </a:r>
            <a:r>
              <a:rPr lang="en-US" dirty="0"/>
              <a:t>, T. 1996, </a:t>
            </a:r>
            <a:r>
              <a:rPr lang="en-US" i="1" dirty="0"/>
              <a:t>Thinking in Pictures, </a:t>
            </a:r>
            <a:r>
              <a:rPr lang="en-US" dirty="0"/>
              <a:t>Vintage, New York.</a:t>
            </a:r>
            <a:endParaRPr lang="en-AU" dirty="0"/>
          </a:p>
          <a:p>
            <a:r>
              <a:rPr lang="en-US" i="1" dirty="0"/>
              <a:t> </a:t>
            </a:r>
            <a:endParaRPr lang="en-AU" dirty="0"/>
          </a:p>
          <a:p>
            <a:r>
              <a:rPr lang="en-US" dirty="0"/>
              <a:t>Gray, C. 1994, </a:t>
            </a:r>
            <a:r>
              <a:rPr lang="en-US" i="1" dirty="0"/>
              <a:t>Comic Strip conversations,</a:t>
            </a:r>
            <a:r>
              <a:rPr lang="en-US" dirty="0"/>
              <a:t> Jenison Public Schools, Jenison, MI</a:t>
            </a:r>
            <a:endParaRPr lang="en-AU" dirty="0"/>
          </a:p>
          <a:p>
            <a:r>
              <a:rPr lang="en-US" dirty="0"/>
              <a:t> </a:t>
            </a:r>
            <a:endParaRPr lang="en-AU" dirty="0"/>
          </a:p>
          <a:p>
            <a:r>
              <a:rPr lang="en-US" dirty="0"/>
              <a:t>Greenspan, S. – see </a:t>
            </a:r>
            <a:r>
              <a:rPr lang="en-US" dirty="0" err="1"/>
              <a:t>stanleygreenspan.com</a:t>
            </a:r>
            <a:r>
              <a:rPr lang="en-US" dirty="0"/>
              <a:t> </a:t>
            </a:r>
            <a:r>
              <a:rPr lang="en-US" dirty="0" err="1"/>
              <a:t>DIRFloortime</a:t>
            </a:r>
            <a:endParaRPr lang="en-AU" dirty="0"/>
          </a:p>
          <a:p>
            <a:r>
              <a:rPr lang="en-US" dirty="0"/>
              <a:t> </a:t>
            </a:r>
            <a:endParaRPr lang="en-AU" dirty="0"/>
          </a:p>
          <a:p>
            <a:r>
              <a:rPr lang="en-US" dirty="0" err="1"/>
              <a:t>Krashen</a:t>
            </a:r>
            <a:r>
              <a:rPr lang="en-US" dirty="0"/>
              <a:t>, S. quoted in Harmer, J. (2007) and elsewhere </a:t>
            </a:r>
            <a:r>
              <a:rPr lang="en-US" i="1" dirty="0"/>
              <a:t>The Practice of English Language Teaching, </a:t>
            </a:r>
            <a:r>
              <a:rPr lang="en-US" dirty="0"/>
              <a:t> 4</a:t>
            </a:r>
            <a:r>
              <a:rPr lang="en-US" baseline="30000" dirty="0"/>
              <a:t>th</a:t>
            </a:r>
            <a:r>
              <a:rPr lang="en-US" dirty="0"/>
              <a:t> Edition, Pearson.</a:t>
            </a:r>
            <a:endParaRPr lang="en-AU" dirty="0"/>
          </a:p>
          <a:p>
            <a:r>
              <a:rPr lang="en-US" dirty="0"/>
              <a:t> </a:t>
            </a:r>
            <a:endParaRPr lang="en-AU" dirty="0"/>
          </a:p>
          <a:p>
            <a:r>
              <a:rPr lang="en-US" dirty="0"/>
              <a:t>Maurice, C. et al 1996, </a:t>
            </a:r>
            <a:r>
              <a:rPr lang="en-US" i="1" dirty="0"/>
              <a:t>Behavioral Intervention for Young Children with Autism, a manual for parents and professionals, </a:t>
            </a:r>
            <a:r>
              <a:rPr lang="en-US" dirty="0"/>
              <a:t>Pro-Ed, Austin.</a:t>
            </a:r>
            <a:endParaRPr lang="en-AU" dirty="0"/>
          </a:p>
          <a:p>
            <a:r>
              <a:rPr lang="en-US" dirty="0"/>
              <a:t> </a:t>
            </a:r>
            <a:endParaRPr lang="en-AU" dirty="0"/>
          </a:p>
          <a:p>
            <a:r>
              <a:rPr lang="en-US" dirty="0"/>
              <a:t>Myles, B. S. et al, 2013, </a:t>
            </a:r>
            <a:r>
              <a:rPr lang="en-US" i="1" dirty="0"/>
              <a:t>The Hidden Curriculum, </a:t>
            </a:r>
            <a:r>
              <a:rPr lang="en-US" dirty="0"/>
              <a:t>AAPC Publishing, Shawnee Mission, Kansas.</a:t>
            </a:r>
            <a:endParaRPr lang="en-AU" dirty="0"/>
          </a:p>
          <a:p>
            <a:r>
              <a:rPr lang="en-US" dirty="0"/>
              <a:t> </a:t>
            </a:r>
            <a:endParaRPr lang="en-AU" dirty="0"/>
          </a:p>
          <a:p>
            <a:r>
              <a:rPr lang="en-US" dirty="0"/>
              <a:t>Schmidt, R in Harmer, J see above, on “noticing” (metacognition too) </a:t>
            </a:r>
            <a:endParaRPr lang="en-AU" dirty="0"/>
          </a:p>
          <a:p>
            <a:r>
              <a:rPr lang="en-US" dirty="0"/>
              <a:t> </a:t>
            </a:r>
            <a:endParaRPr lang="en-AU" dirty="0"/>
          </a:p>
          <a:p>
            <a:r>
              <a:rPr lang="en-US" u="sng" dirty="0">
                <a:hlinkClick r:id="rId2"/>
              </a:rPr>
              <a:t>https://sites.educ.ualberta.ca</a:t>
            </a:r>
            <a:r>
              <a:rPr lang="en-US" dirty="0"/>
              <a:t>  (accessed 01/05/2017) quotes </a:t>
            </a:r>
            <a:r>
              <a:rPr lang="en-US" dirty="0" err="1"/>
              <a:t>Segalowitz</a:t>
            </a:r>
            <a:r>
              <a:rPr lang="en-US" dirty="0"/>
              <a:t> (2003) on automaticity</a:t>
            </a:r>
            <a:endParaRPr lang="en-AU" dirty="0"/>
          </a:p>
          <a:p>
            <a:r>
              <a:rPr lang="en-US" dirty="0"/>
              <a:t> </a:t>
            </a:r>
            <a:endParaRPr lang="en-AU" dirty="0"/>
          </a:p>
          <a:p>
            <a:r>
              <a:rPr lang="en-US" dirty="0" err="1"/>
              <a:t>Silberman</a:t>
            </a:r>
            <a:r>
              <a:rPr lang="en-US" dirty="0"/>
              <a:t>, S.  2015, </a:t>
            </a:r>
            <a:r>
              <a:rPr lang="en-US" i="1" dirty="0" err="1"/>
              <a:t>Neurotribes</a:t>
            </a:r>
            <a:r>
              <a:rPr lang="en-US" i="1" dirty="0"/>
              <a:t>, </a:t>
            </a:r>
            <a:r>
              <a:rPr lang="en-US" dirty="0"/>
              <a:t>Allen and </a:t>
            </a:r>
            <a:r>
              <a:rPr lang="en-US" dirty="0" err="1"/>
              <a:t>Unwin</a:t>
            </a:r>
            <a:r>
              <a:rPr lang="en-US" dirty="0"/>
              <a:t>, Sydney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0604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Outline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1. Autism spectrum Disorder (ASD) and possible causes</a:t>
            </a:r>
          </a:p>
          <a:p>
            <a:r>
              <a:rPr lang="en-AU" dirty="0" smtClean="0"/>
              <a:t>2. James as a case study</a:t>
            </a:r>
          </a:p>
          <a:p>
            <a:r>
              <a:rPr lang="en-AU" dirty="0" smtClean="0"/>
              <a:t>3. Early intervention program and developments</a:t>
            </a:r>
          </a:p>
          <a:p>
            <a:r>
              <a:rPr lang="en-AU" dirty="0" smtClean="0"/>
              <a:t>4. Issues</a:t>
            </a:r>
          </a:p>
          <a:p>
            <a:r>
              <a:rPr lang="en-AU" dirty="0" smtClean="0"/>
              <a:t>5. Reading and visuals</a:t>
            </a:r>
          </a:p>
          <a:p>
            <a:r>
              <a:rPr lang="en-AU" dirty="0" smtClean="0"/>
              <a:t>6. </a:t>
            </a:r>
            <a:r>
              <a:rPr lang="en-AU" dirty="0"/>
              <a:t>C</a:t>
            </a:r>
            <a:r>
              <a:rPr lang="en-AU" dirty="0" smtClean="0"/>
              <a:t>oncluding thoughts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772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triad of deficits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Disorder/delay/deficits in:</a:t>
            </a:r>
          </a:p>
          <a:p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Language and communication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Social interaction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Play and imagination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3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/>
              <a:t/>
            </a:r>
            <a:br>
              <a:rPr lang="en-US"/>
            </a:br>
            <a:r>
              <a:rPr lang="en-US" smtClean="0"/>
              <a:t>MChat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(Modified checklist for autism in toddlers)	</a:t>
            </a:r>
            <a:r>
              <a:rPr lang="en-US" dirty="0" smtClean="0"/>
              <a:t>	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Pointing to share social information</a:t>
            </a:r>
          </a:p>
          <a:p>
            <a:r>
              <a:rPr lang="en-US" dirty="0" smtClean="0"/>
              <a:t>Tracking maternal gaze ( joint attention)</a:t>
            </a:r>
          </a:p>
          <a:p>
            <a:r>
              <a:rPr lang="en-US" dirty="0" smtClean="0"/>
              <a:t>Imaginative play with a tea set (rather than lining up/stacking the cups)</a:t>
            </a:r>
          </a:p>
          <a:p>
            <a:endParaRPr lang="en-US" dirty="0"/>
          </a:p>
          <a:p>
            <a:r>
              <a:rPr lang="en-US" dirty="0" smtClean="0"/>
              <a:t>SACS – Social Attention and Communication Study</a:t>
            </a:r>
          </a:p>
        </p:txBody>
      </p:sp>
    </p:spTree>
    <p:extLst>
      <p:ext uri="{BB962C8B-B14F-4D97-AF65-F5344CB8AC3E}">
        <p14:creationId xmlns:p14="http://schemas.microsoft.com/office/powerpoint/2010/main" val="669834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Causes???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Genetics – </a:t>
            </a:r>
            <a:r>
              <a:rPr lang="en-US" dirty="0" err="1" smtClean="0"/>
              <a:t>eg</a:t>
            </a:r>
            <a:r>
              <a:rPr lang="en-US" dirty="0" smtClean="0"/>
              <a:t> family studies (</a:t>
            </a:r>
            <a:r>
              <a:rPr lang="en-US" dirty="0" err="1" smtClean="0"/>
              <a:t>Gillberg</a:t>
            </a:r>
            <a:r>
              <a:rPr lang="en-US" dirty="0" smtClean="0"/>
              <a:t>)</a:t>
            </a:r>
          </a:p>
          <a:p>
            <a:r>
              <a:rPr lang="en-US" dirty="0" smtClean="0"/>
              <a:t>Genome mapping – more than 1000 genes implicated?? Subtypes???</a:t>
            </a:r>
          </a:p>
          <a:p>
            <a:r>
              <a:rPr lang="en-US" dirty="0" smtClean="0"/>
              <a:t>Excessive early growth of brain cells (</a:t>
            </a:r>
            <a:r>
              <a:rPr lang="en-US" dirty="0" err="1" smtClean="0"/>
              <a:t>Courchesne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Arguably four times more prevalent in males</a:t>
            </a:r>
          </a:p>
          <a:p>
            <a:r>
              <a:rPr lang="en-US" dirty="0" smtClean="0"/>
              <a:t>Environmental factors???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7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Expressive Language at 36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Yes</a:t>
            </a:r>
          </a:p>
          <a:p>
            <a:r>
              <a:rPr lang="en-US" dirty="0" smtClean="0"/>
              <a:t>No</a:t>
            </a:r>
          </a:p>
          <a:p>
            <a:r>
              <a:rPr lang="en-US" dirty="0" smtClean="0"/>
              <a:t>All gone, all finished</a:t>
            </a:r>
          </a:p>
          <a:p>
            <a:r>
              <a:rPr lang="en-US" dirty="0" smtClean="0"/>
              <a:t>More</a:t>
            </a:r>
          </a:p>
          <a:p>
            <a:r>
              <a:rPr lang="en-US" dirty="0" smtClean="0"/>
              <a:t>Milk</a:t>
            </a:r>
          </a:p>
          <a:p>
            <a:r>
              <a:rPr lang="en-US" dirty="0" smtClean="0"/>
              <a:t>Chip</a:t>
            </a:r>
          </a:p>
          <a:p>
            <a:r>
              <a:rPr lang="en-US" dirty="0" smtClean="0"/>
              <a:t>Vo (video)</a:t>
            </a:r>
          </a:p>
          <a:p>
            <a:r>
              <a:rPr lang="en-US" dirty="0" smtClean="0"/>
              <a:t>Open (general functional word)      </a:t>
            </a:r>
            <a:r>
              <a:rPr lang="en-US" sz="2000" dirty="0" smtClean="0"/>
              <a:t>(8 items)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55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Teaching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Teach single vocabulary items (initially nouns)</a:t>
            </a:r>
          </a:p>
          <a:p>
            <a:pPr marL="0" indent="0">
              <a:buNone/>
            </a:pPr>
            <a:r>
              <a:rPr lang="en-US" dirty="0" smtClean="0"/>
              <a:t>2. Teach classification skills to ensure more flexible concepts ( 1</a:t>
            </a:r>
            <a:r>
              <a:rPr lang="en-US" baseline="30000" dirty="0" smtClean="0"/>
              <a:t>st</a:t>
            </a:r>
            <a:r>
              <a:rPr lang="en-US" dirty="0" smtClean="0"/>
              <a:t> noun to noun/then more generic nouns/ by function )</a:t>
            </a:r>
          </a:p>
          <a:p>
            <a:pPr marL="0" indent="0">
              <a:buNone/>
            </a:pPr>
            <a:r>
              <a:rPr lang="en-US" dirty="0" smtClean="0"/>
              <a:t>3. Oral imitation and shaping </a:t>
            </a:r>
            <a:r>
              <a:rPr lang="en-US" dirty="0" err="1" smtClean="0"/>
              <a:t>vocalisation</a:t>
            </a:r>
            <a:r>
              <a:rPr lang="en-US" dirty="0" smtClean="0"/>
              <a:t> (in steps if needed </a:t>
            </a:r>
            <a:r>
              <a:rPr lang="en-US" dirty="0" err="1" smtClean="0"/>
              <a:t>eg</a:t>
            </a:r>
            <a:r>
              <a:rPr lang="en-US" dirty="0" smtClean="0"/>
              <a:t> backward build-up)</a:t>
            </a:r>
          </a:p>
          <a:p>
            <a:pPr marL="0" indent="0">
              <a:buNone/>
            </a:pPr>
            <a:r>
              <a:rPr lang="en-US" dirty="0" smtClean="0"/>
              <a:t>4. Teach verbs with verb pictures/</a:t>
            </a:r>
            <a:r>
              <a:rPr lang="en-US" dirty="0" err="1" smtClean="0"/>
              <a:t>compic</a:t>
            </a:r>
            <a:r>
              <a:rPr lang="en-US" dirty="0" smtClean="0"/>
              <a:t> and also with actions in imitation(“Do this!)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71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Tense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“Do this!” (imitation)</a:t>
            </a:r>
          </a:p>
          <a:p>
            <a:r>
              <a:rPr lang="en-US" dirty="0" smtClean="0"/>
              <a:t>“Show me standing/sitting/hopping </a:t>
            </a:r>
            <a:r>
              <a:rPr lang="en-US" dirty="0" err="1" smtClean="0"/>
              <a:t>etc</a:t>
            </a:r>
            <a:r>
              <a:rPr lang="en-US" dirty="0" smtClean="0"/>
              <a:t>!”</a:t>
            </a:r>
          </a:p>
          <a:p>
            <a:r>
              <a:rPr lang="en-US" dirty="0" smtClean="0"/>
              <a:t>Later eliciting a verbal response to the question, “What are you doing?”- “Standing”</a:t>
            </a:r>
          </a:p>
          <a:p>
            <a:r>
              <a:rPr lang="en-US" dirty="0" smtClean="0"/>
              <a:t>Expanding response to: “I am standing”</a:t>
            </a:r>
          </a:p>
          <a:p>
            <a:r>
              <a:rPr lang="en-US" dirty="0" smtClean="0"/>
              <a:t>Later asking, “Stand up! What are you doing?”</a:t>
            </a:r>
          </a:p>
          <a:p>
            <a:r>
              <a:rPr lang="en-US" dirty="0" smtClean="0"/>
              <a:t>Verbal response: “I am standing”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1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Tense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Asking, “Stand up! (expectant pause with accompanying facial expression) What DID you do?”  </a:t>
            </a:r>
          </a:p>
          <a:p>
            <a:r>
              <a:rPr lang="en-US" dirty="0" smtClean="0"/>
              <a:t>Response: “I stood up!”</a:t>
            </a:r>
          </a:p>
          <a:p>
            <a:r>
              <a:rPr lang="en-US" dirty="0" smtClean="0"/>
              <a:t>Mix of regular and irregular past forms</a:t>
            </a:r>
          </a:p>
          <a:p>
            <a:r>
              <a:rPr lang="en-US" dirty="0" smtClean="0"/>
              <a:t>James learned each past form separately</a:t>
            </a:r>
          </a:p>
          <a:p>
            <a:r>
              <a:rPr lang="en-US" dirty="0" smtClean="0"/>
              <a:t>Later he “</a:t>
            </a:r>
            <a:r>
              <a:rPr lang="en-US" dirty="0" err="1" smtClean="0"/>
              <a:t>regularised</a:t>
            </a:r>
            <a:r>
              <a:rPr lang="en-US" dirty="0" smtClean="0"/>
              <a:t>/</a:t>
            </a:r>
            <a:r>
              <a:rPr lang="en-US" dirty="0" err="1" smtClean="0"/>
              <a:t>generalised</a:t>
            </a:r>
            <a:r>
              <a:rPr lang="en-US" dirty="0" smtClean="0"/>
              <a:t>” the “-</a:t>
            </a:r>
            <a:r>
              <a:rPr lang="en-US" dirty="0" err="1" smtClean="0"/>
              <a:t>ed</a:t>
            </a:r>
            <a:r>
              <a:rPr lang="en-US" dirty="0" smtClean="0"/>
              <a:t>” rule to form the simple past:  “I </a:t>
            </a:r>
            <a:r>
              <a:rPr lang="en-US" dirty="0" err="1" smtClean="0"/>
              <a:t>goed</a:t>
            </a:r>
            <a:r>
              <a:rPr lang="en-US" dirty="0" smtClean="0"/>
              <a:t>, </a:t>
            </a:r>
            <a:r>
              <a:rPr lang="en-US" dirty="0" err="1" smtClean="0"/>
              <a:t>standed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73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441</Words>
  <Application>Microsoft Office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TESOL and teaching language and concepts to a child with autism </vt:lpstr>
      <vt:lpstr>Outline</vt:lpstr>
      <vt:lpstr>A triad of deficits</vt:lpstr>
      <vt:lpstr>  MChat (Modified checklist for autism in toddlers)    </vt:lpstr>
      <vt:lpstr>Causes??? </vt:lpstr>
      <vt:lpstr>Expressive Language at 36 Months</vt:lpstr>
      <vt:lpstr>First Teaching Priorities</vt:lpstr>
      <vt:lpstr>Present Tense</vt:lpstr>
      <vt:lpstr>Past Tense</vt:lpstr>
      <vt:lpstr>Future Tense </vt:lpstr>
      <vt:lpstr>From Parallel Talk  to Statement/Statement/Question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TESOL and teaching language and concepts to a child with autism</dc:title>
  <dc:creator>Lisa Risby</dc:creator>
  <cp:lastModifiedBy>Risby, Lisa L</cp:lastModifiedBy>
  <cp:revision>24</cp:revision>
  <cp:lastPrinted>2017-10-31T06:00:20Z</cp:lastPrinted>
  <dcterms:created xsi:type="dcterms:W3CDTF">2017-10-28T23:29:15Z</dcterms:created>
  <dcterms:modified xsi:type="dcterms:W3CDTF">2017-11-02T03:33:24Z</dcterms:modified>
</cp:coreProperties>
</file>