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315" r:id="rId4"/>
    <p:sldId id="338" r:id="rId5"/>
    <p:sldId id="286" r:id="rId6"/>
    <p:sldId id="287" r:id="rId7"/>
    <p:sldId id="316" r:id="rId8"/>
    <p:sldId id="289" r:id="rId9"/>
    <p:sldId id="292" r:id="rId10"/>
    <p:sldId id="317" r:id="rId11"/>
    <p:sldId id="299" r:id="rId12"/>
    <p:sldId id="265" r:id="rId13"/>
    <p:sldId id="313" r:id="rId14"/>
    <p:sldId id="304" r:id="rId15"/>
    <p:sldId id="318" r:id="rId16"/>
    <p:sldId id="290" r:id="rId17"/>
    <p:sldId id="319" r:id="rId18"/>
    <p:sldId id="288" r:id="rId19"/>
    <p:sldId id="337" r:id="rId20"/>
    <p:sldId id="258" r:id="rId21"/>
    <p:sldId id="346" r:id="rId22"/>
    <p:sldId id="347" r:id="rId23"/>
    <p:sldId id="348" r:id="rId24"/>
    <p:sldId id="349" r:id="rId25"/>
    <p:sldId id="35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FA50D-6650-4096-9C57-C944303517C5}" type="datetimeFigureOut">
              <a:rPr lang="en-AU" smtClean="0"/>
              <a:t>16/05/2019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A2F1C-41F3-4A87-AEC0-B52E793DF9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2747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CAC61-BA5B-4976-8E33-E534F0B8312E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2495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7BE6D-45E5-4A0E-9F59-FCC6C4770137}" type="slidenum">
              <a:rPr lang="en-AU" smtClean="0"/>
              <a:t>18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06508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6A16500E-48B9-4449-9B5E-6C5C83CA81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A8A68F1C-97DF-49E4-BB01-FD396D842C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EB11FD23-D1B9-4C08-B787-171FC9CEB0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1188E3-5C58-4188-B5BE-5A2C99C6B737}" type="slidenum">
              <a:rPr lang="en-AU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A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16FC4-B0EA-4316-BAFC-3F703015B2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150435-A6B1-4665-A037-E7399610CC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A325F-26BA-435C-871A-BC61F374B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3684C-F72F-45E7-B68B-EF8BDB3AB2AC}" type="datetime1">
              <a:rPr lang="en-AU" smtClean="0"/>
              <a:t>16/05/2019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8971A3-8048-4AE4-8245-082B12E4D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B511B-1DAB-4304-9670-8B868035F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403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DC228-7B8A-4697-8753-1BA093FA3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88B4F1-399C-40CD-92EB-D41D98350D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D4F8C-1D41-493F-9CB2-EDCB9EB83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30F5C-18C3-42A2-99BD-D2948294EC9D}" type="datetime1">
              <a:rPr lang="en-AU" smtClean="0"/>
              <a:t>16/05/2019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E6BD0-DB54-45ED-BAA2-901EBD4B3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A7823-EB13-45EB-B460-51AD7523F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2189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B409CE-8D91-4A49-97CA-EEB2C48C15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78563E-BC48-4E1B-B633-14B3CD98FD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6DEDE-3E70-4734-AC9F-4EB740D74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778A-D367-46B2-A995-7A5F2F4A0527}" type="datetime1">
              <a:rPr lang="en-AU" smtClean="0"/>
              <a:t>16/05/2019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20103-0EC7-4197-93B9-E61AE17B1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40DC4-053D-4E70-9AC9-E4B6884F9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7193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U:\EAO\Marketing and Alumni\Team Projects and Campaigns\RCLC Symposium and Forum\promotion\Symposium\unisa_2102_rclc_stage_4-10.tif">
            <a:extLst>
              <a:ext uri="{FF2B5EF4-FFF2-40B4-BE49-F238E27FC236}">
                <a16:creationId xmlns:a16="http://schemas.microsoft.com/office/drawing/2014/main" id="{2916EC1D-1E10-4D78-9824-2E97690178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622"/>
          <a:stretch>
            <a:fillRect/>
          </a:stretch>
        </p:blipFill>
        <p:spPr bwMode="auto">
          <a:xfrm>
            <a:off x="1" y="0"/>
            <a:ext cx="1208617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ABB916-3F2F-4272-908A-FAEFF2337536}"/>
              </a:ext>
            </a:extLst>
          </p:cNvPr>
          <p:cNvSpPr/>
          <p:nvPr userDrawn="1"/>
        </p:nvSpPr>
        <p:spPr>
          <a:xfrm>
            <a:off x="1035051" y="0"/>
            <a:ext cx="173567" cy="688498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1800" dirty="0"/>
          </a:p>
        </p:txBody>
      </p:sp>
      <p:pic>
        <p:nvPicPr>
          <p:cNvPr id="7" name="Picture 2" descr="U:\EAO\Marketing and Alumni\Team Projects and Campaigns\RCLC Symposium and Forum\Syposium\Registrations\RCLnggsCults_12_01_png.jpg">
            <a:extLst>
              <a:ext uri="{FF2B5EF4-FFF2-40B4-BE49-F238E27FC236}">
                <a16:creationId xmlns:a16="http://schemas.microsoft.com/office/drawing/2014/main" id="{52450283-1B99-4FC3-B0AE-6996D3C481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785" y="5802314"/>
            <a:ext cx="3026833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838" y="365127"/>
            <a:ext cx="9949961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00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3835" y="1825625"/>
            <a:ext cx="4896000" cy="43513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0"/>
          </p:nvPr>
        </p:nvSpPr>
        <p:spPr>
          <a:xfrm>
            <a:off x="6457799" y="1825625"/>
            <a:ext cx="4896000" cy="43513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175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35EB2-DA79-4D43-AD89-2DC98E4FC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AC761-FF3E-4F61-B50C-FE34072A9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B5BCE-DA7A-4BFC-8EFA-ADCE53A76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EFEC1-5738-45FB-BE4D-09C78CF3137F}" type="datetime1">
              <a:rPr lang="en-AU" smtClean="0"/>
              <a:t>16/05/2019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1CF14-F497-4CB6-BF69-071761578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B6CE5-5D2E-49E1-9A7D-553DF01E3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4347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0FF4-DE09-46B8-B5D5-E3C176D0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4A9E7-B0D2-421F-9F66-749ED47363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761C6-73F4-4EEC-BC2B-8AE4885FA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AD62-EB0D-47CF-8B4E-5469F8D3E0B9}" type="datetime1">
              <a:rPr lang="en-AU" smtClean="0"/>
              <a:t>16/05/2019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5AF69D-0D0E-499D-B366-E9ED02D9C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23C5E-4F71-4663-9A2E-BE9809C94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745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D4E58-93B4-4C28-AAA3-EDF6E9D8D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FECFD-26F3-4CA1-8094-60B360B67D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7E9431-4E21-43FE-A1A6-0822A73350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558772-C765-41BF-A78E-DCAFB851C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97CC3-B1D0-4FC7-8C00-11799F2E1EA5}" type="datetime1">
              <a:rPr lang="en-AU" smtClean="0"/>
              <a:t>16/05/2019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6AD085-D1EB-4CF9-BF49-EDE8C37D2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E1C437-EEE6-49C2-A9D4-FF68AB5B6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8421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F568C-A9F2-451D-8FCF-7795C216B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B2BA33-AB63-4EA0-AEF5-55EDDF2F32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67E780-AA08-4894-99D4-C571AACDB5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6FC95E-E642-4C0B-9D2F-21BEFF15A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3DF657-7997-474D-AD56-534DCDAE32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EF0570-8D6D-4061-8349-FE6C46890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61344-6B2E-4955-8ABE-8FE29FCD3AAC}" type="datetime1">
              <a:rPr lang="en-AU" smtClean="0"/>
              <a:t>16/05/2019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2BDC63-45C9-4A5C-AAAC-BD84DCB39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23A41A-531B-4384-9185-C1C250322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4018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2C292-3999-4E21-A2B2-F1CF10B34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D68821-C0F0-4CCF-8F74-5F3CF445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B498D-D225-4ACC-80FB-CB8F777E7D5A}" type="datetime1">
              <a:rPr lang="en-AU" smtClean="0"/>
              <a:t>16/05/2019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F8B10C-7B83-42E0-A788-43C8CB509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50F299-8809-4F58-9633-9C29E8C30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564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714605-3F20-411C-B036-263BCB347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A3F6-16FB-447A-B024-D49AE10B4BE4}" type="datetime1">
              <a:rPr lang="en-AU" smtClean="0"/>
              <a:t>16/05/2019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A29E06-42B8-4F1D-896B-90ADC733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667DA7-6F8C-4FC0-950D-EBE83EB7A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9869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3E2C8-8DAE-4396-828C-32A7EA823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3DE66-3EAF-41DE-A9C6-9E63EC382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93DCA0-27F7-4DA3-AD5E-F1C042DF37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5C3969-BB76-4C1A-864A-C3B6266F7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0EF0-892B-4ECF-9786-0B1955EAB288}" type="datetime1">
              <a:rPr lang="en-AU" smtClean="0"/>
              <a:t>16/05/2019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BBD433-BFAB-4872-B36A-F86822DC1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B5D92C-1841-4331-80AC-795086602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0939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0B33B-13A2-4D5C-9F00-A45A9FA56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6EDD9-E240-47D8-862F-52657B79B0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3B40CF-8115-4085-9ACD-01603F688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BB58D2-1A77-495C-9358-5D5870C93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D9513-E0F2-4C25-A1A4-CEF46E7ABD04}" type="datetime1">
              <a:rPr lang="en-AU" smtClean="0"/>
              <a:t>16/05/2019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C1FE89-B08C-493F-B3F2-27A992246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47A8B-0953-4AAF-B681-C2909DCCC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9071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FF411B-13D8-490D-8CCF-FB2A9048C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2F931B-B08C-4A4A-92EF-C404AE0C9D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E5193-119D-497A-BA76-AEAA746548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C6FCB-8FCB-4742-9286-21A6BE2FA5E2}" type="datetime1">
              <a:rPr lang="en-AU" smtClean="0"/>
              <a:t>16/05/2019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A2F9B-E0B0-4426-BDDE-7D4FE2A5A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/>
              <a:t>K Heugh 11 May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D41F7-0E23-4726-BFFA-8B9C376A9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2EC8B-E7BC-43F1-8E78-9EF5646533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5510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0bYHLloZo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D7B33-7C6B-4CDD-B9A4-B5255DF94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8842" y="365758"/>
            <a:ext cx="7709836" cy="3840481"/>
          </a:xfrm>
        </p:spPr>
        <p:txBody>
          <a:bodyPr>
            <a:normAutofit fontScale="90000"/>
          </a:bodyPr>
          <a:lstStyle/>
          <a:p>
            <a:br>
              <a:rPr lang="en-AU" sz="4000" dirty="0"/>
            </a:br>
            <a:br>
              <a:rPr lang="en-AU" sz="4000" dirty="0"/>
            </a:br>
            <a:r>
              <a:rPr lang="en-AU" sz="4000" dirty="0"/>
              <a:t>Translanguaging cautiously: keeping multilingualism, transknowledging and purpose in balance</a:t>
            </a:r>
            <a:br>
              <a:rPr lang="en-AU" sz="4000" dirty="0"/>
            </a:br>
            <a:r>
              <a:rPr lang="en-AU" sz="4000" dirty="0"/>
              <a:t>or:</a:t>
            </a:r>
            <a:br>
              <a:rPr lang="en-AU" sz="4000" dirty="0"/>
            </a:br>
            <a:r>
              <a:rPr lang="en-AU" sz="4000" dirty="0"/>
              <a:t>From</a:t>
            </a:r>
            <a:br>
              <a:rPr lang="en-AU" sz="4000" dirty="0"/>
            </a:br>
            <a:r>
              <a:rPr lang="en-AU" sz="4000" dirty="0"/>
              <a:t>EAL/D and TESOL to and EMI in a Multilingual World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7E87B2-DD18-43DB-B2BB-C52BC5F6D8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4010" y="4591251"/>
            <a:ext cx="6853989" cy="1607418"/>
          </a:xfrm>
        </p:spPr>
        <p:txBody>
          <a:bodyPr>
            <a:normAutofit fontScale="92500" lnSpcReduction="10000"/>
          </a:bodyPr>
          <a:lstStyle/>
          <a:p>
            <a:r>
              <a:rPr lang="en-AU" dirty="0"/>
              <a:t>The Tasmanian Association of TESOL Teachers’ Conference:</a:t>
            </a:r>
          </a:p>
          <a:p>
            <a:r>
              <a:rPr lang="en-AU" dirty="0"/>
              <a:t>Working in Multilingual Communities &amp; Classrooms</a:t>
            </a:r>
          </a:p>
          <a:p>
            <a:r>
              <a:rPr lang="en-AU" dirty="0"/>
              <a:t>11 May 2019, Hobart</a:t>
            </a:r>
          </a:p>
          <a:p>
            <a:r>
              <a:rPr lang="en-AU" dirty="0"/>
              <a:t>Kathleen Heugh</a:t>
            </a:r>
          </a:p>
        </p:txBody>
      </p:sp>
      <p:pic>
        <p:nvPicPr>
          <p:cNvPr id="4" name="Picture 1" descr="D:\User Prefs\Desktop\Symposium2010tree_small[1].JPG">
            <a:extLst>
              <a:ext uri="{FF2B5EF4-FFF2-40B4-BE49-F238E27FC236}">
                <a16:creationId xmlns:a16="http://schemas.microsoft.com/office/drawing/2014/main" id="{26CEB172-7377-4526-9FCC-B8BD07CC5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780928"/>
            <a:ext cx="230505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086BA-273A-4FBB-A0F3-43EC66EDD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1252779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3611" y="1227221"/>
            <a:ext cx="11020926" cy="55345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/>
              <a:t>How to:</a:t>
            </a:r>
          </a:p>
          <a:p>
            <a:r>
              <a:rPr lang="en-GB" sz="2400" dirty="0"/>
              <a:t>engage students from linguistic and knowledge backgrounds that differ from the mainstream,  and </a:t>
            </a:r>
          </a:p>
          <a:p>
            <a:r>
              <a:rPr lang="en-GB" sz="2400" dirty="0"/>
              <a:t>how to value the expertise that they bring </a:t>
            </a:r>
          </a:p>
          <a:p>
            <a:pPr marL="0" indent="0">
              <a:buNone/>
            </a:pPr>
            <a:endParaRPr lang="en-GB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70C0"/>
                </a:solidFill>
              </a:rPr>
              <a:t>The core message:</a:t>
            </a:r>
          </a:p>
          <a:p>
            <a:r>
              <a:rPr lang="en-GB" sz="2400" dirty="0">
                <a:solidFill>
                  <a:srgbClr val="0070C0"/>
                </a:solidFill>
              </a:rPr>
              <a:t>teachers and students, many from marginalised communities, </a:t>
            </a:r>
          </a:p>
          <a:p>
            <a:r>
              <a:rPr lang="en-GB" sz="2400" dirty="0">
                <a:solidFill>
                  <a:srgbClr val="0070C0"/>
                </a:solidFill>
              </a:rPr>
              <a:t>need reciprocal opportunities to recognise, share and value their repertoires of language &amp; knowledge to enhance their sense of belonging, purpose and well-being.</a:t>
            </a:r>
          </a:p>
          <a:p>
            <a:pPr marL="0" indent="0">
              <a:buNone/>
            </a:pPr>
            <a:endParaRPr lang="en-GB" sz="24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C00000"/>
                </a:solidFill>
              </a:rPr>
              <a:t>Implications: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accent6">
                    <a:lumMod val="50000"/>
                  </a:schemeClr>
                </a:solidFill>
              </a:rPr>
              <a:t>EAL/D, TESOL </a:t>
            </a:r>
            <a:r>
              <a:rPr lang="en-GB" sz="2400" dirty="0">
                <a:solidFill>
                  <a:schemeClr val="accent6">
                    <a:lumMod val="50000"/>
                  </a:schemeClr>
                </a:solidFill>
                <a:sym typeface="Wingdings 3" panose="05040102010807070707" pitchFamily="18" charset="2"/>
              </a:rPr>
              <a:t> English Medium of Instruction = EMI &amp; linguistic diversity (multilingualism) are two sides of the same coin 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C00000"/>
                </a:solidFill>
              </a:rPr>
              <a:t>Teachers need to know how to work with both sides of the coin</a:t>
            </a:r>
          </a:p>
          <a:p>
            <a:pPr marL="0" indent="0">
              <a:buNone/>
            </a:pP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9863" y="365127"/>
            <a:ext cx="10226842" cy="972516"/>
          </a:xfrm>
        </p:spPr>
        <p:txBody>
          <a:bodyPr/>
          <a:lstStyle/>
          <a:p>
            <a:r>
              <a:rPr lang="en-AU" dirty="0"/>
              <a:t>Our challenge in increasing diversity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3EAD5-E50F-4B4C-9D0F-809F7CB47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3972918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Which rules are really necessary in writing?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981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AU" dirty="0"/>
              <a:t>Keeping languages separated prevents most multilingual children from writing and speaking.</a:t>
            </a:r>
          </a:p>
          <a:p>
            <a:r>
              <a:rPr lang="en-AU" dirty="0"/>
              <a:t>Mixing languages (code-mixing, code-switching) is normal. </a:t>
            </a:r>
          </a:p>
          <a:p>
            <a:r>
              <a:rPr lang="en-AU" dirty="0"/>
              <a:t>If most vocabulary used in English has been borrowed and absorbed from other languages, what does this suggest to us in our teaching contexts?</a:t>
            </a:r>
          </a:p>
          <a:p>
            <a:r>
              <a:rPr lang="en-AU" dirty="0"/>
              <a:t>Read Ekkehard Wolff on the way Ugandan children use access to different language codes to maintain social controls.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9C5EA-4935-4226-9A9F-C05797098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4130727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eughka\Documents\Kathleen Heugh\pics\3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36CA4A-2F5E-4A8E-873F-D6F779C48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4267997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Simple materials across the curriculum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The following examples of bilingual materials – developed by a young teacher, </a:t>
            </a:r>
            <a:r>
              <a:rPr lang="en-AU" dirty="0" err="1"/>
              <a:t>Chandni</a:t>
            </a:r>
            <a:r>
              <a:rPr lang="en-AU" dirty="0"/>
              <a:t>, who works with Tribal children in a slum on the outskirts of Bhopal. </a:t>
            </a:r>
            <a:r>
              <a:rPr lang="en-AU" dirty="0" err="1"/>
              <a:t>Chandni</a:t>
            </a:r>
            <a:r>
              <a:rPr lang="en-AU" dirty="0"/>
              <a:t>, without knowing anything about bilingual education, or the need to extend literacy across the curriculum translated material from the internet into:</a:t>
            </a:r>
          </a:p>
          <a:p>
            <a:pPr marL="0" indent="0">
              <a:buNone/>
            </a:pPr>
            <a:r>
              <a:rPr lang="en-AU" dirty="0"/>
              <a:t>Hindi (the dominant language) and Gondi (the Tribal language), then she laminated the pages and put them together in a spiral bound book.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357D9-F615-472D-8840-40C0618C1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3302225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eughka\Documents\Kathleen Heugh\pics\3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7" y="0"/>
            <a:ext cx="112904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C6C3C1F-909A-435D-9468-2FAE4BADE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4076727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3926" y="1138389"/>
            <a:ext cx="10635916" cy="548836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AU" sz="2600" dirty="0"/>
              <a:t>Conventional view – the vertical view of language/s as separated from one another</a:t>
            </a:r>
          </a:p>
          <a:p>
            <a:pPr marL="0" indent="0">
              <a:buNone/>
            </a:pPr>
            <a:endParaRPr lang="en-AU" sz="2600" dirty="0"/>
          </a:p>
          <a:p>
            <a:pPr lvl="1"/>
            <a:r>
              <a:rPr lang="en-AU" dirty="0">
                <a:solidFill>
                  <a:srgbClr val="0070C0"/>
                </a:solidFill>
              </a:rPr>
              <a:t>There are clear differences between languages</a:t>
            </a:r>
          </a:p>
          <a:p>
            <a:pPr lvl="1"/>
            <a:r>
              <a:rPr lang="en-AU" dirty="0">
                <a:solidFill>
                  <a:srgbClr val="516F58"/>
                </a:solidFill>
              </a:rPr>
              <a:t>There are boundaries or borders between languages</a:t>
            </a:r>
          </a:p>
          <a:p>
            <a:pPr lvl="1"/>
            <a:r>
              <a:rPr lang="en-AU" dirty="0">
                <a:solidFill>
                  <a:srgbClr val="0070C0"/>
                </a:solidFill>
              </a:rPr>
              <a:t>These are evident when we translate written text</a:t>
            </a:r>
          </a:p>
          <a:p>
            <a:pPr lvl="1"/>
            <a:r>
              <a:rPr lang="en-AU" dirty="0">
                <a:solidFill>
                  <a:srgbClr val="516F58"/>
                </a:solidFill>
              </a:rPr>
              <a:t>Translation between languages was a standard language pedagogy in many countries in the past</a:t>
            </a:r>
          </a:p>
          <a:p>
            <a:pPr lvl="1"/>
            <a:r>
              <a:rPr lang="en-AU" dirty="0">
                <a:solidFill>
                  <a:srgbClr val="0070C0"/>
                </a:solidFill>
              </a:rPr>
              <a:t>Emphasis on translation for teaching &amp; learning has declined in many European &amp; North American bi-/trilingual programmes.</a:t>
            </a:r>
          </a:p>
          <a:p>
            <a:pPr lvl="1"/>
            <a:r>
              <a:rPr lang="en-AU" dirty="0">
                <a:solidFill>
                  <a:srgbClr val="516F58"/>
                </a:solidFill>
              </a:rPr>
              <a:t>‘Unsystematic’ code-switching / code-mixing usually viewed as unacceptable</a:t>
            </a:r>
          </a:p>
          <a:p>
            <a:pPr lvl="1"/>
            <a:r>
              <a:rPr lang="en-AU" dirty="0">
                <a:solidFill>
                  <a:srgbClr val="0070C0"/>
                </a:solidFill>
              </a:rPr>
              <a:t>In contemporary programmes, two / three languages taught separately</a:t>
            </a:r>
            <a:endParaRPr lang="en-GB" dirty="0">
              <a:solidFill>
                <a:srgbClr val="0070C0"/>
              </a:solidFill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en-AU" sz="2400" dirty="0">
                <a:solidFill>
                  <a:srgbClr val="516F58"/>
                </a:solidFill>
              </a:rPr>
              <a:t> e.g. in immersion programmes</a:t>
            </a:r>
          </a:p>
          <a:p>
            <a:pPr lvl="1"/>
            <a:endParaRPr lang="en-AU" dirty="0">
              <a:solidFill>
                <a:srgbClr val="0070C0"/>
              </a:solidFill>
            </a:endParaRPr>
          </a:p>
          <a:p>
            <a:pPr lvl="1"/>
            <a:endParaRPr lang="en-AU" dirty="0"/>
          </a:p>
          <a:p>
            <a:pPr marL="685800" lvl="2" indent="0">
              <a:buNone/>
            </a:pPr>
            <a:endParaRPr lang="en-AU" sz="2400" dirty="0"/>
          </a:p>
          <a:p>
            <a:pPr marL="342900" lvl="1" indent="0">
              <a:buNone/>
            </a:pPr>
            <a:endParaRPr lang="en-AU" dirty="0"/>
          </a:p>
          <a:p>
            <a:pPr lvl="1"/>
            <a:endParaRPr lang="en-AU" dirty="0"/>
          </a:p>
          <a:p>
            <a:pPr lvl="1"/>
            <a:endParaRPr lang="en-AU" dirty="0"/>
          </a:p>
          <a:p>
            <a:pPr lvl="1"/>
            <a:endParaRPr lang="en-AU" dirty="0"/>
          </a:p>
          <a:p>
            <a:pPr lvl="1"/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9547" y="206479"/>
            <a:ext cx="10888579" cy="707922"/>
          </a:xfrm>
        </p:spPr>
        <p:txBody>
          <a:bodyPr>
            <a:normAutofit fontScale="90000"/>
          </a:bodyPr>
          <a:lstStyle/>
          <a:p>
            <a:r>
              <a:rPr lang="en-AU" dirty="0"/>
              <a:t>Three views of EAL/D, bi-/trilingualism in education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190C8-7497-4D54-BA99-FF75DB44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794193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0947" y="1076633"/>
            <a:ext cx="11369842" cy="57813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400" dirty="0"/>
              <a:t>2. </a:t>
            </a:r>
            <a:r>
              <a:rPr lang="en-AU" sz="2600" dirty="0"/>
              <a:t>Challenge to this view – a horizontal view - borders between languages are porous</a:t>
            </a:r>
          </a:p>
          <a:p>
            <a:pPr lvl="1"/>
            <a:r>
              <a:rPr lang="en-AU" sz="2200" dirty="0">
                <a:solidFill>
                  <a:srgbClr val="0070C0"/>
                </a:solidFill>
              </a:rPr>
              <a:t>There are similarities between languages</a:t>
            </a:r>
          </a:p>
          <a:p>
            <a:pPr lvl="1"/>
            <a:r>
              <a:rPr lang="en-AU" sz="2200" dirty="0">
                <a:solidFill>
                  <a:srgbClr val="516F58"/>
                </a:solidFill>
              </a:rPr>
              <a:t>There are no clear boundaries or borders between languages</a:t>
            </a:r>
          </a:p>
          <a:p>
            <a:pPr lvl="1"/>
            <a:r>
              <a:rPr lang="en-AU" sz="2200" dirty="0">
                <a:solidFill>
                  <a:srgbClr val="0070C0"/>
                </a:solidFill>
              </a:rPr>
              <a:t>People mix their (spoken) languages in real life</a:t>
            </a:r>
          </a:p>
          <a:p>
            <a:pPr lvl="1"/>
            <a:r>
              <a:rPr lang="en-AU" sz="2200" dirty="0">
                <a:solidFill>
                  <a:srgbClr val="516F58"/>
                </a:solidFill>
              </a:rPr>
              <a:t>Two / three languages can be taught alongside or together</a:t>
            </a:r>
          </a:p>
          <a:p>
            <a:pPr lvl="2"/>
            <a:r>
              <a:rPr lang="en-AU" sz="2200" dirty="0">
                <a:solidFill>
                  <a:srgbClr val="0070C0"/>
                </a:solidFill>
              </a:rPr>
              <a:t>Code-switching can be used deliberately in developing bi-/trilingualism</a:t>
            </a:r>
          </a:p>
          <a:p>
            <a:pPr lvl="2"/>
            <a:r>
              <a:rPr lang="en-AU" sz="2200" dirty="0">
                <a:solidFill>
                  <a:srgbClr val="516F58"/>
                </a:solidFill>
              </a:rPr>
              <a:t>In Wales, deliberate use of code-switching</a:t>
            </a:r>
          </a:p>
          <a:p>
            <a:pPr lvl="3"/>
            <a:r>
              <a:rPr lang="en-AU" sz="2200" dirty="0">
                <a:solidFill>
                  <a:srgbClr val="516F58"/>
                </a:solidFill>
              </a:rPr>
              <a:t>Part of the lesson in Welsh; switch to part of the lesson in English, and so on, has been called ‘translanguaging’ (Williams 1996; Lewis, Jones &amp; Baker 2012)</a:t>
            </a:r>
          </a:p>
          <a:p>
            <a:pPr lvl="2"/>
            <a:r>
              <a:rPr lang="en-AU" sz="2200" dirty="0">
                <a:solidFill>
                  <a:srgbClr val="0070C0"/>
                </a:solidFill>
              </a:rPr>
              <a:t>‘Translanguaging’ is used differently in the USA &amp; in some other countries (e.g. García &amp; Li Wei 2014)</a:t>
            </a:r>
          </a:p>
          <a:p>
            <a:pPr lvl="3"/>
            <a:r>
              <a:rPr lang="en-AU" sz="2200" dirty="0">
                <a:solidFill>
                  <a:srgbClr val="0070C0"/>
                </a:solidFill>
              </a:rPr>
              <a:t>Focus on the metalinguistic processes of learners using their linguistic repertoires, &amp; bringing these into the classroom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0947" y="162233"/>
            <a:ext cx="11490158" cy="737420"/>
          </a:xfrm>
        </p:spPr>
        <p:txBody>
          <a:bodyPr>
            <a:normAutofit/>
          </a:bodyPr>
          <a:lstStyle/>
          <a:p>
            <a:r>
              <a:rPr lang="en-AU" sz="3600" dirty="0"/>
              <a:t>Three views of EAL/D, bi-/trilingualism in education, contd. </a:t>
            </a:r>
            <a:endParaRPr lang="en-GB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53CAC-4CF7-4F7A-947C-CBED3D3DF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226182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3295" y="1533833"/>
            <a:ext cx="11008894" cy="4756470"/>
          </a:xfrm>
        </p:spPr>
        <p:txBody>
          <a:bodyPr/>
          <a:lstStyle/>
          <a:p>
            <a:pPr marL="342900" lvl="1" indent="0">
              <a:buNone/>
            </a:pPr>
            <a:r>
              <a:rPr lang="en-AU" sz="2600" dirty="0"/>
              <a:t>3. A Functional View</a:t>
            </a:r>
          </a:p>
          <a:p>
            <a:pPr lvl="1"/>
            <a:endParaRPr lang="en-AU" dirty="0"/>
          </a:p>
          <a:p>
            <a:pPr lvl="1"/>
            <a:r>
              <a:rPr lang="en-AU" dirty="0">
                <a:solidFill>
                  <a:srgbClr val="0070C0"/>
                </a:solidFill>
              </a:rPr>
              <a:t>It is normal to mix languages when speaking in informal contexts </a:t>
            </a:r>
          </a:p>
          <a:p>
            <a:pPr lvl="1"/>
            <a:r>
              <a:rPr lang="en-AU" dirty="0">
                <a:solidFill>
                  <a:srgbClr val="516F58"/>
                </a:solidFill>
              </a:rPr>
              <a:t>We also separate languages in academic, literary, legal, and policy documents</a:t>
            </a:r>
          </a:p>
          <a:p>
            <a:pPr lvl="2"/>
            <a:r>
              <a:rPr lang="en-AU" sz="2200" dirty="0">
                <a:solidFill>
                  <a:srgbClr val="516F58"/>
                </a:solidFill>
              </a:rPr>
              <a:t>especially for purposes of reading and writing</a:t>
            </a:r>
          </a:p>
          <a:p>
            <a:pPr lvl="1"/>
            <a:r>
              <a:rPr lang="en-AU" dirty="0">
                <a:solidFill>
                  <a:srgbClr val="0070C0"/>
                </a:solidFill>
              </a:rPr>
              <a:t>We can use both vertical and horizontal dimension of language in teaching and learning</a:t>
            </a:r>
          </a:p>
          <a:p>
            <a:pPr lvl="1"/>
            <a:r>
              <a:rPr lang="en-AU" dirty="0">
                <a:solidFill>
                  <a:srgbClr val="516F58"/>
                </a:solidFill>
              </a:rPr>
              <a:t>Functional trilingualism &amp; translanguaging</a:t>
            </a:r>
          </a:p>
          <a:p>
            <a:pPr marL="342900" lvl="1" indent="0">
              <a:buNone/>
            </a:pPr>
            <a:r>
              <a:rPr lang="en-AU" dirty="0">
                <a:solidFill>
                  <a:srgbClr val="516F58"/>
                </a:solidFill>
              </a:rPr>
              <a:t> (Heugh, 1995; Sierens &amp; van Avermaet 2014)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3294" y="365126"/>
            <a:ext cx="11225463" cy="844242"/>
          </a:xfrm>
        </p:spPr>
        <p:txBody>
          <a:bodyPr>
            <a:normAutofit/>
          </a:bodyPr>
          <a:lstStyle/>
          <a:p>
            <a:r>
              <a:rPr lang="en-AU" sz="3600" dirty="0"/>
              <a:t>Third View: Bringing horizontal &amp; vertical views together</a:t>
            </a:r>
            <a:endParaRPr lang="en-GB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7B7BB9-5DDF-496B-B0CC-D9E6F92FE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552468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8758" y="990602"/>
            <a:ext cx="11658600" cy="5867399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endParaRPr lang="en-AU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en-AU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AU" dirty="0">
                <a:sym typeface="Wingdings" panose="05000000000000000000" pitchFamily="2" charset="2"/>
              </a:rPr>
              <a:t>        </a:t>
            </a:r>
          </a:p>
          <a:p>
            <a:pPr marL="0" indent="0" algn="ctr">
              <a:buNone/>
            </a:pPr>
            <a:endParaRPr lang="en-AU" dirty="0">
              <a:sym typeface="Wingdings" panose="05000000000000000000" pitchFamily="2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82053" y="152401"/>
            <a:ext cx="9885947" cy="838200"/>
          </a:xfrm>
        </p:spPr>
        <p:txBody>
          <a:bodyPr>
            <a:normAutofit fontScale="90000"/>
          </a:bodyPr>
          <a:lstStyle/>
          <a:p>
            <a:r>
              <a:rPr lang="en-AU" dirty="0"/>
              <a:t>Two of the three views: vertical or horizontal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29389" y="990601"/>
            <a:ext cx="5530099" cy="5528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sz="2800" dirty="0">
              <a:solidFill>
                <a:srgbClr val="0070C0"/>
              </a:solidFill>
            </a:endParaRPr>
          </a:p>
          <a:p>
            <a:pPr algn="ctr"/>
            <a:endParaRPr lang="en-AU" sz="2800" dirty="0">
              <a:solidFill>
                <a:srgbClr val="0070C0"/>
              </a:solidFill>
            </a:endParaRPr>
          </a:p>
          <a:p>
            <a:pPr algn="ctr"/>
            <a:r>
              <a:rPr lang="en-AU" sz="2800" dirty="0">
                <a:solidFill>
                  <a:srgbClr val="0070C0"/>
                </a:solidFill>
              </a:rPr>
              <a:t>Horizontal</a:t>
            </a:r>
          </a:p>
          <a:p>
            <a:pPr algn="ctr"/>
            <a:r>
              <a:rPr lang="en-AU" sz="2400" dirty="0">
                <a:solidFill>
                  <a:srgbClr val="0070C0"/>
                </a:solidFill>
              </a:rPr>
              <a:t>Co-operative, inclusive &amp; bridging practices</a:t>
            </a:r>
          </a:p>
          <a:p>
            <a:pPr algn="ctr"/>
            <a:r>
              <a:rPr lang="en-AU" sz="2400" dirty="0">
                <a:sym typeface="Wingdings" panose="05000000000000000000" pitchFamily="2" charset="2"/>
              </a:rPr>
              <a:t></a:t>
            </a:r>
            <a:endParaRPr lang="en-AU" sz="2400" dirty="0"/>
          </a:p>
          <a:p>
            <a:pPr algn="ctr"/>
            <a:r>
              <a:rPr lang="en-AU" sz="2000" dirty="0"/>
              <a:t>Bilingualism or trilingualism </a:t>
            </a:r>
          </a:p>
          <a:p>
            <a:pPr algn="ctr"/>
            <a:r>
              <a:rPr lang="en-AU" sz="2000" dirty="0"/>
              <a:t>understood as each person’s language repertoire</a:t>
            </a:r>
          </a:p>
          <a:p>
            <a:pPr algn="ctr"/>
            <a:r>
              <a:rPr lang="en-AU" sz="2000" dirty="0">
                <a:sym typeface="Wingdings" panose="05000000000000000000" pitchFamily="2" charset="2"/>
              </a:rPr>
              <a:t></a:t>
            </a:r>
          </a:p>
          <a:p>
            <a:pPr algn="ctr"/>
            <a:r>
              <a:rPr lang="en-AU" sz="2000" dirty="0">
                <a:solidFill>
                  <a:srgbClr val="C00000"/>
                </a:solidFill>
              </a:rPr>
              <a:t>informal spoken contexts</a:t>
            </a:r>
            <a:endParaRPr lang="en-AU" sz="2000" dirty="0"/>
          </a:p>
          <a:p>
            <a:pPr algn="ctr"/>
            <a:r>
              <a:rPr lang="en-AU" sz="2000" dirty="0">
                <a:solidFill>
                  <a:srgbClr val="C00000"/>
                </a:solidFill>
              </a:rPr>
              <a:t>Code-mixing, code-switching, texting, hybrid languages (Africa &amp; India)</a:t>
            </a:r>
          </a:p>
          <a:p>
            <a:pPr algn="ctr"/>
            <a:r>
              <a:rPr lang="en-AU" sz="2000" dirty="0">
                <a:solidFill>
                  <a:srgbClr val="C00000"/>
                </a:solidFill>
                <a:sym typeface="Wingdings" panose="05000000000000000000" pitchFamily="2" charset="2"/>
              </a:rPr>
              <a:t></a:t>
            </a:r>
            <a:endParaRPr lang="en-AU" sz="2000" dirty="0">
              <a:solidFill>
                <a:srgbClr val="C00000"/>
              </a:solidFill>
            </a:endParaRPr>
          </a:p>
          <a:p>
            <a:pPr algn="ctr"/>
            <a:r>
              <a:rPr lang="en-AU" sz="2000" dirty="0">
                <a:solidFill>
                  <a:srgbClr val="C00000"/>
                </a:solidFill>
              </a:rPr>
              <a:t>Translanguaging (USA, some European countries)</a:t>
            </a:r>
          </a:p>
          <a:p>
            <a:pPr algn="ctr"/>
            <a:r>
              <a:rPr lang="en-AU" sz="2000" dirty="0">
                <a:solidFill>
                  <a:srgbClr val="C00000"/>
                </a:solidFill>
                <a:sym typeface="Wingdings" panose="05000000000000000000" pitchFamily="2" charset="2"/>
              </a:rPr>
              <a:t></a:t>
            </a:r>
          </a:p>
          <a:p>
            <a:pPr algn="ctr"/>
            <a:r>
              <a:rPr lang="en-AU" sz="2000" dirty="0">
                <a:solidFill>
                  <a:srgbClr val="C00000"/>
                </a:solidFill>
                <a:sym typeface="Wingdings" panose="05000000000000000000" pitchFamily="2" charset="2"/>
              </a:rPr>
              <a:t>May increase equality &amp; social justice </a:t>
            </a:r>
            <a:endParaRPr lang="en-AU" sz="2000" dirty="0">
              <a:solidFill>
                <a:srgbClr val="C00000"/>
              </a:solidFill>
            </a:endParaRPr>
          </a:p>
          <a:p>
            <a:pPr algn="ctr"/>
            <a:endParaRPr lang="en-AU" sz="1600" i="1" dirty="0"/>
          </a:p>
          <a:p>
            <a:pPr algn="ctr"/>
            <a:r>
              <a:rPr lang="en-AU" sz="1700" i="1" dirty="0">
                <a:solidFill>
                  <a:schemeClr val="accent6">
                    <a:lumMod val="50000"/>
                  </a:schemeClr>
                </a:solidFill>
              </a:rPr>
              <a:t>‘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5" name="Flowchart: Process 4"/>
          <p:cNvSpPr/>
          <p:nvPr/>
        </p:nvSpPr>
        <p:spPr>
          <a:xfrm>
            <a:off x="6346724" y="990602"/>
            <a:ext cx="5530099" cy="552818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sz="2800" dirty="0">
              <a:solidFill>
                <a:srgbClr val="0070C0"/>
              </a:solidFill>
            </a:endParaRPr>
          </a:p>
          <a:p>
            <a:pPr algn="ctr"/>
            <a:r>
              <a:rPr lang="en-AU" sz="2800" dirty="0">
                <a:solidFill>
                  <a:srgbClr val="0070C0"/>
                </a:solidFill>
              </a:rPr>
              <a:t>Vertical</a:t>
            </a:r>
          </a:p>
          <a:p>
            <a:pPr algn="ctr"/>
            <a:r>
              <a:rPr lang="en-AU" sz="2400" dirty="0">
                <a:solidFill>
                  <a:srgbClr val="0070C0"/>
                </a:solidFill>
              </a:rPr>
              <a:t>Separate</a:t>
            </a:r>
          </a:p>
          <a:p>
            <a:pPr algn="ctr"/>
            <a:r>
              <a:rPr lang="en-AU" sz="2400" dirty="0">
                <a:solidFill>
                  <a:srgbClr val="0070C0"/>
                </a:solidFill>
              </a:rPr>
              <a:t>Exclusive boundaries  </a:t>
            </a:r>
          </a:p>
          <a:p>
            <a:pPr algn="ctr"/>
            <a:r>
              <a:rPr lang="en-AU" sz="2400" dirty="0">
                <a:solidFill>
                  <a:srgbClr val="0070C0"/>
                </a:solidFill>
              </a:rPr>
              <a:t>Focus on difference</a:t>
            </a:r>
          </a:p>
          <a:p>
            <a:pPr algn="ctr"/>
            <a:r>
              <a:rPr lang="en-AU" sz="2800" dirty="0">
                <a:sym typeface="Wingdings" panose="05000000000000000000" pitchFamily="2" charset="2"/>
              </a:rPr>
              <a:t></a:t>
            </a:r>
            <a:endParaRPr lang="en-AU" sz="2800" dirty="0"/>
          </a:p>
          <a:p>
            <a:pPr algn="ctr"/>
            <a:r>
              <a:rPr lang="en-AU" sz="2000" dirty="0"/>
              <a:t>Bilingualism or trilingualism </a:t>
            </a:r>
          </a:p>
          <a:p>
            <a:pPr algn="ctr"/>
            <a:r>
              <a:rPr lang="en-AU" sz="2000" dirty="0"/>
              <a:t>understood as two or three </a:t>
            </a:r>
          </a:p>
          <a:p>
            <a:pPr algn="ctr"/>
            <a:r>
              <a:rPr lang="en-AU" sz="2000" dirty="0"/>
              <a:t>parallel monolingual systems</a:t>
            </a:r>
          </a:p>
          <a:p>
            <a:pPr algn="ctr"/>
            <a:r>
              <a:rPr lang="en-AU" sz="2000" dirty="0">
                <a:sym typeface="Wingdings" panose="05000000000000000000" pitchFamily="2" charset="2"/>
              </a:rPr>
              <a:t></a:t>
            </a:r>
          </a:p>
          <a:p>
            <a:pPr algn="ctr"/>
            <a:r>
              <a:rPr lang="en-AU" sz="2000" dirty="0">
                <a:sym typeface="Wingdings" panose="05000000000000000000" pitchFamily="2" charset="2"/>
              </a:rPr>
              <a:t>written contexts in</a:t>
            </a:r>
            <a:endParaRPr lang="en-AU" sz="2000" dirty="0"/>
          </a:p>
          <a:p>
            <a:pPr algn="ctr"/>
            <a:r>
              <a:rPr lang="en-AU" sz="2000" dirty="0"/>
              <a:t>Education, Government, Legal systems, Literary works</a:t>
            </a:r>
          </a:p>
          <a:p>
            <a:r>
              <a:rPr lang="en-AU" sz="2000" dirty="0"/>
              <a:t>	</a:t>
            </a:r>
            <a:r>
              <a:rPr lang="en-AU" sz="2000" dirty="0">
                <a:solidFill>
                  <a:srgbClr val="C00000"/>
                </a:solidFill>
              </a:rPr>
              <a:t>Formal translation, interpreting</a:t>
            </a:r>
          </a:p>
          <a:p>
            <a:pPr algn="ctr"/>
            <a:r>
              <a:rPr lang="en-AU" sz="2000" dirty="0">
                <a:solidFill>
                  <a:srgbClr val="C00000"/>
                </a:solidFill>
                <a:sym typeface="Wingdings" panose="05000000000000000000" pitchFamily="2" charset="2"/>
              </a:rPr>
              <a:t></a:t>
            </a:r>
          </a:p>
          <a:p>
            <a:pPr algn="ctr"/>
            <a:r>
              <a:rPr lang="en-AU" sz="2000" dirty="0">
                <a:solidFill>
                  <a:srgbClr val="C00000"/>
                </a:solidFill>
              </a:rPr>
              <a:t>Can result in inequality &amp; marginalisation </a:t>
            </a:r>
          </a:p>
          <a:p>
            <a:endParaRPr lang="en-AU" sz="1600" dirty="0">
              <a:solidFill>
                <a:srgbClr val="C00000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9DBC16-6EAA-471D-B8F8-EE63EAB13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215876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2">
            <a:extLst>
              <a:ext uri="{FF2B5EF4-FFF2-40B4-BE49-F238E27FC236}">
                <a16:creationId xmlns:a16="http://schemas.microsoft.com/office/drawing/2014/main" id="{0845224B-531E-476A-A94F-954DB00781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38400" y="0"/>
            <a:ext cx="8229600" cy="736600"/>
          </a:xfrm>
        </p:spPr>
        <p:txBody>
          <a:bodyPr/>
          <a:lstStyle/>
          <a:p>
            <a:pPr algn="ctr" eaLnBrk="1" hangingPunct="1"/>
            <a:r>
              <a:rPr lang="en-AU" altLang="en-US" sz="2400"/>
              <a:t>A functional view of multilingualism in education in Africa </a:t>
            </a:r>
            <a:r>
              <a:rPr lang="en-AU" altLang="en-US" sz="1800"/>
              <a:t>(Heugh 1995, 1999, 2015, 2018)</a:t>
            </a:r>
            <a:endParaRPr lang="en-GB" altLang="en-US" sz="180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D8777F-CC11-40F3-B025-BABDA6DFC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516" y="736600"/>
            <a:ext cx="11069052" cy="6192838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rtlCol="0">
            <a:normAutofit/>
          </a:bodyPr>
          <a:lstStyle/>
          <a:p>
            <a:pPr marL="0" indent="0" algn="ctr">
              <a:buNone/>
              <a:defRPr/>
            </a:pPr>
            <a:endParaRPr lang="en-AU" dirty="0">
              <a:sym typeface="Wingdings" panose="05000000000000000000" pitchFamily="2" charset="2"/>
            </a:endParaRPr>
          </a:p>
          <a:p>
            <a:pPr marL="0" indent="0" algn="ctr">
              <a:buNone/>
              <a:defRPr/>
            </a:pPr>
            <a:endParaRPr lang="en-AU" sz="1800" dirty="0">
              <a:sym typeface="Wingdings" panose="05000000000000000000" pitchFamily="2" charset="2"/>
            </a:endParaRPr>
          </a:p>
          <a:p>
            <a:pPr marL="0" indent="0" algn="ctr">
              <a:buNone/>
              <a:defRPr/>
            </a:pPr>
            <a:r>
              <a:rPr lang="en-AU" sz="2400" dirty="0">
                <a:sym typeface="Wingdings" panose="05000000000000000000" pitchFamily="2" charset="2"/>
              </a:rPr>
              <a:t></a:t>
            </a:r>
          </a:p>
          <a:p>
            <a:pPr marL="0" indent="0" algn="ctr">
              <a:buNone/>
              <a:defRPr/>
            </a:pPr>
            <a:r>
              <a:rPr lang="en-AU" sz="2400" dirty="0">
                <a:sym typeface="Wingdings" panose="05000000000000000000" pitchFamily="2" charset="2"/>
              </a:rPr>
              <a:t></a:t>
            </a:r>
          </a:p>
          <a:p>
            <a:pPr marL="0" indent="0" algn="ctr">
              <a:lnSpc>
                <a:spcPct val="100000"/>
              </a:lnSpc>
              <a:buNone/>
              <a:defRPr/>
            </a:pPr>
            <a:r>
              <a:rPr lang="en-AU" sz="2400" dirty="0">
                <a:sym typeface="Wingdings" panose="05000000000000000000" pitchFamily="2" charset="2"/>
              </a:rPr>
              <a:t></a:t>
            </a:r>
          </a:p>
          <a:p>
            <a:pPr marL="0" indent="0" algn="ctr">
              <a:lnSpc>
                <a:spcPct val="100000"/>
              </a:lnSpc>
              <a:spcBef>
                <a:spcPts val="450"/>
              </a:spcBef>
              <a:buNone/>
              <a:defRPr/>
            </a:pPr>
            <a:endParaRPr lang="en-AU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spcBef>
                <a:spcPts val="450"/>
              </a:spcBef>
              <a:buNone/>
              <a:defRPr/>
            </a:pPr>
            <a:endParaRPr lang="en-AU" dirty="0">
              <a:sym typeface="Wingdings" panose="05000000000000000000" pitchFamily="2" charset="2"/>
            </a:endParaRPr>
          </a:p>
          <a:p>
            <a:pPr marL="0" indent="0" algn="ctr">
              <a:buNone/>
              <a:defRPr/>
            </a:pPr>
            <a:r>
              <a:rPr lang="en-AU" dirty="0">
                <a:sym typeface="Wingdings" panose="05000000000000000000" pitchFamily="2" charset="2"/>
              </a:rPr>
              <a:t>        </a:t>
            </a:r>
          </a:p>
          <a:p>
            <a:pPr marL="0" indent="0" algn="ctr">
              <a:buNone/>
              <a:defRPr/>
            </a:pPr>
            <a:endParaRPr lang="en-AU" dirty="0">
              <a:sym typeface="Wingdings" panose="05000000000000000000" pitchFamily="2" charset="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39315B-D2E9-4D6D-8734-C55C7C1EB8D8}"/>
              </a:ext>
            </a:extLst>
          </p:cNvPr>
          <p:cNvSpPr/>
          <p:nvPr/>
        </p:nvSpPr>
        <p:spPr>
          <a:xfrm>
            <a:off x="830180" y="736600"/>
            <a:ext cx="4824662" cy="332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AU" sz="2000" dirty="0">
                <a:solidFill>
                  <a:srgbClr val="0070C0"/>
                </a:solidFill>
              </a:rPr>
              <a:t>Horizontal</a:t>
            </a:r>
          </a:p>
          <a:p>
            <a:pPr algn="ctr">
              <a:defRPr/>
            </a:pPr>
            <a:r>
              <a:rPr lang="en-AU" sz="2000" dirty="0">
                <a:solidFill>
                  <a:srgbClr val="0070C0"/>
                </a:solidFill>
              </a:rPr>
              <a:t>Co-operative, inclusive &amp; bridging practices</a:t>
            </a:r>
          </a:p>
          <a:p>
            <a:pPr algn="ctr">
              <a:defRPr/>
            </a:pPr>
            <a:r>
              <a:rPr lang="en-AU" sz="2000" dirty="0">
                <a:solidFill>
                  <a:schemeClr val="tx1"/>
                </a:solidFill>
              </a:rPr>
              <a:t>Fluid moving back &amp; forth between languages</a:t>
            </a:r>
          </a:p>
          <a:p>
            <a:pPr algn="ctr">
              <a:defRPr/>
            </a:pPr>
            <a:r>
              <a:rPr lang="en-AU" sz="2000" dirty="0">
                <a:solidFill>
                  <a:srgbClr val="C00000"/>
                </a:solidFill>
              </a:rPr>
              <a:t>Code-mixing, code-switching, texting, </a:t>
            </a:r>
          </a:p>
          <a:p>
            <a:pPr algn="ctr">
              <a:defRPr/>
            </a:pPr>
            <a:r>
              <a:rPr lang="en-AU" sz="2000" dirty="0">
                <a:solidFill>
                  <a:srgbClr val="C00000"/>
                </a:solidFill>
              </a:rPr>
              <a:t>hybrid languages</a:t>
            </a:r>
          </a:p>
          <a:p>
            <a:pPr algn="ctr">
              <a:defRPr/>
            </a:pPr>
            <a:r>
              <a:rPr lang="en-AU" sz="2000" dirty="0">
                <a:solidFill>
                  <a:schemeClr val="accent6">
                    <a:lumMod val="50000"/>
                  </a:schemeClr>
                </a:solidFill>
              </a:rPr>
              <a:t>(Translanguaging – focus on informal processes of language use)</a:t>
            </a:r>
          </a:p>
          <a:p>
            <a:pPr algn="ctr">
              <a:defRPr/>
            </a:pPr>
            <a:endParaRPr lang="en-GB" sz="2000" dirty="0"/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1D64E709-A764-49E9-902C-B63F1ED4A4F3}"/>
              </a:ext>
            </a:extLst>
          </p:cNvPr>
          <p:cNvSpPr/>
          <p:nvPr/>
        </p:nvSpPr>
        <p:spPr>
          <a:xfrm>
            <a:off x="6587962" y="736600"/>
            <a:ext cx="4824662" cy="3327400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AU" sz="2000" dirty="0">
                <a:solidFill>
                  <a:srgbClr val="0070C0"/>
                </a:solidFill>
              </a:rPr>
              <a:t>Vertical</a:t>
            </a:r>
          </a:p>
          <a:p>
            <a:pPr algn="ctr">
              <a:defRPr/>
            </a:pPr>
            <a:r>
              <a:rPr lang="en-AU" sz="2000" dirty="0">
                <a:solidFill>
                  <a:srgbClr val="0070C0"/>
                </a:solidFill>
              </a:rPr>
              <a:t>Exclusive, bounded &amp; practices of difference</a:t>
            </a:r>
          </a:p>
          <a:p>
            <a:pPr algn="ctr">
              <a:defRPr/>
            </a:pPr>
            <a:r>
              <a:rPr lang="en-AU" sz="2000" dirty="0"/>
              <a:t>Multiple parallel monolingualisms:</a:t>
            </a:r>
          </a:p>
          <a:p>
            <a:pPr algn="ctr">
              <a:defRPr/>
            </a:pPr>
            <a:r>
              <a:rPr lang="en-AU" sz="2000" dirty="0"/>
              <a:t>education, government, legal systems, literary works</a:t>
            </a:r>
          </a:p>
          <a:p>
            <a:pPr algn="ctr">
              <a:defRPr/>
            </a:pPr>
            <a:r>
              <a:rPr lang="en-AU" sz="2000" dirty="0"/>
              <a:t>	</a:t>
            </a:r>
            <a:r>
              <a:rPr lang="en-AU" sz="2000" dirty="0">
                <a:solidFill>
                  <a:srgbClr val="C00000"/>
                </a:solidFill>
              </a:rPr>
              <a:t>Formal translation &amp; interpreting; purposive use of code-switching / translanguaging</a:t>
            </a:r>
          </a:p>
          <a:p>
            <a:pPr algn="ctr">
              <a:defRPr/>
            </a:pPr>
            <a:endParaRPr lang="en-GB" sz="135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3D564D-7610-4B06-AA95-1BF2CAC83E4A}"/>
              </a:ext>
            </a:extLst>
          </p:cNvPr>
          <p:cNvSpPr/>
          <p:nvPr/>
        </p:nvSpPr>
        <p:spPr>
          <a:xfrm>
            <a:off x="830180" y="4379496"/>
            <a:ext cx="10582443" cy="24546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AU" sz="2200" b="1" dirty="0"/>
              <a:t>Horizontal and vertical multilingualism / translanguaging </a:t>
            </a:r>
          </a:p>
          <a:p>
            <a:pPr algn="ctr">
              <a:defRPr/>
            </a:pPr>
            <a:r>
              <a:rPr lang="en-AU" sz="2200" b="1" dirty="0"/>
              <a:t>&amp; ‘transknowledging’ / 2-way exchange of knowledge</a:t>
            </a:r>
          </a:p>
          <a:p>
            <a:pPr algn="ctr">
              <a:defRPr/>
            </a:pPr>
            <a:r>
              <a:rPr lang="en-AU" sz="2200" dirty="0">
                <a:solidFill>
                  <a:srgbClr val="0070C0"/>
                </a:solidFill>
              </a:rPr>
              <a:t>Maximise opportunities to reduce inequalities, &amp; maximises recognition &amp; development of students’ linguistic &amp; knowledge resources</a:t>
            </a:r>
          </a:p>
          <a:p>
            <a:pPr algn="ctr">
              <a:defRPr/>
            </a:pPr>
            <a:r>
              <a:rPr lang="en-AU" sz="2200" dirty="0">
                <a:solidFill>
                  <a:schemeClr val="accent6">
                    <a:lumMod val="75000"/>
                  </a:schemeClr>
                </a:solidFill>
              </a:rPr>
              <a:t>‘Functional multilingual learning’ – van Avermaet et al., 2018</a:t>
            </a:r>
            <a:endParaRPr lang="en-AU" sz="2200" dirty="0">
              <a:solidFill>
                <a:srgbClr val="0070C0"/>
              </a:solidFill>
              <a:sym typeface="Wingdings" panose="05000000000000000000" pitchFamily="2" charset="2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7B6E2D-B3AC-4067-AFB5-6E3B3F69E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12E72-09A7-41B2-B550-12740E10C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129"/>
            <a:ext cx="10515600" cy="608797"/>
          </a:xfrm>
        </p:spPr>
        <p:txBody>
          <a:bodyPr>
            <a:normAutofit fontScale="90000"/>
          </a:bodyPr>
          <a:lstStyle/>
          <a:p>
            <a:r>
              <a:rPr lang="en-AU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6F4C8-AB5F-4F88-8BB9-4B0737CF8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513" y="601579"/>
            <a:ext cx="11213431" cy="625642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AU" dirty="0"/>
              <a:t>Significant global movement of people </a:t>
            </a:r>
          </a:p>
          <a:p>
            <a:pPr marL="0" indent="0" algn="ctr">
              <a:buNone/>
            </a:pPr>
            <a:r>
              <a:rPr lang="en-AU" dirty="0"/>
              <a:t>Conflict &amp; displacement  &amp; changing balances of power</a:t>
            </a:r>
          </a:p>
          <a:p>
            <a:pPr marL="0" indent="0" algn="ctr">
              <a:buNone/>
            </a:pPr>
            <a:r>
              <a:rPr lang="en-AU" dirty="0"/>
              <a:t>Changing foci in linguistics </a:t>
            </a:r>
            <a:r>
              <a:rPr lang="en-AU" dirty="0">
                <a:sym typeface="Wingdings 3" panose="05040102010807070707" pitchFamily="18" charset="2"/>
              </a:rPr>
              <a:t> </a:t>
            </a:r>
            <a:r>
              <a:rPr lang="en-AU" dirty="0"/>
              <a:t>theory &amp; thinking about languages &amp; literacy in learning</a:t>
            </a:r>
          </a:p>
          <a:p>
            <a:pPr marL="0" indent="0" algn="ctr">
              <a:buNone/>
            </a:pPr>
            <a:r>
              <a:rPr lang="en-AU" dirty="0">
                <a:sym typeface="Wingdings 3" panose="05040102010807070707" pitchFamily="18" charset="2"/>
              </a:rPr>
              <a:t></a:t>
            </a:r>
            <a:endParaRPr lang="en-AU" dirty="0"/>
          </a:p>
          <a:p>
            <a:pPr marL="0" indent="0" algn="ctr">
              <a:buNone/>
            </a:pPr>
            <a:r>
              <a:rPr lang="en-AU" dirty="0">
                <a:solidFill>
                  <a:srgbClr val="C00000"/>
                </a:solidFill>
              </a:rPr>
              <a:t>Implications for education systems</a:t>
            </a:r>
          </a:p>
          <a:p>
            <a:pPr marL="0" indent="0" algn="ctr">
              <a:buNone/>
            </a:pPr>
            <a:r>
              <a:rPr lang="en-AU" dirty="0">
                <a:sym typeface="Wingdings 3" panose="05040102010807070707" pitchFamily="18" charset="2"/>
              </a:rPr>
              <a:t></a:t>
            </a:r>
            <a:endParaRPr lang="en-AU" dirty="0"/>
          </a:p>
          <a:p>
            <a:pPr marL="0" indent="0" algn="ctr">
              <a:buNone/>
            </a:pPr>
            <a:r>
              <a:rPr lang="en-AU" dirty="0">
                <a:solidFill>
                  <a:srgbClr val="0070C0"/>
                </a:solidFill>
              </a:rPr>
              <a:t>Diversification of student profiles in classrooms &amp; schools in most countries</a:t>
            </a:r>
          </a:p>
          <a:p>
            <a:pPr marL="0" indent="0" algn="ctr">
              <a:buNone/>
            </a:pPr>
            <a:r>
              <a:rPr lang="en-AU" dirty="0">
                <a:solidFill>
                  <a:srgbClr val="0070C0"/>
                </a:solidFill>
              </a:rPr>
              <a:t>Professional learning / support of teachers</a:t>
            </a:r>
          </a:p>
          <a:p>
            <a:pPr marL="0" indent="0" algn="ctr">
              <a:buNone/>
            </a:pPr>
            <a:r>
              <a:rPr lang="en-AU" dirty="0">
                <a:solidFill>
                  <a:srgbClr val="0070C0"/>
                </a:solidFill>
              </a:rPr>
              <a:t>Curriculum, pedagogy, &amp; assessment </a:t>
            </a:r>
          </a:p>
          <a:p>
            <a:pPr marL="0" indent="0" algn="ctr">
              <a:buNone/>
            </a:pPr>
            <a:r>
              <a:rPr lang="en-AU" dirty="0">
                <a:solidFill>
                  <a:srgbClr val="C00000"/>
                </a:solidFill>
              </a:rPr>
              <a:t>HOWEVER</a:t>
            </a:r>
          </a:p>
          <a:p>
            <a:pPr marL="0" indent="0" algn="ctr">
              <a:buNone/>
            </a:pPr>
            <a:r>
              <a:rPr lang="en-AU" dirty="0"/>
              <a:t>Too many new terms &amp; approaches are confusing &amp; disempowering for teachers</a:t>
            </a:r>
          </a:p>
          <a:p>
            <a:pPr marL="0" indent="0" algn="ctr">
              <a:buNone/>
            </a:pPr>
            <a:r>
              <a:rPr lang="en-AU" dirty="0"/>
              <a:t>Applied, cognitive, educational &amp; socio- linguists often ‘talk at cross-purposes’ - &amp; and are not always helpful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B1A645-B09A-4F2A-BCC2-199D22BF4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14091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3A143AE4-BFD9-4CAE-B9C0-259C842F7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891578" cy="548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407869-EC50-4179-96C5-A50B7CEFAB1E}"/>
              </a:ext>
            </a:extLst>
          </p:cNvPr>
          <p:cNvGrpSpPr/>
          <p:nvPr/>
        </p:nvGrpSpPr>
        <p:grpSpPr>
          <a:xfrm>
            <a:off x="989931" y="1339849"/>
            <a:ext cx="10484518" cy="4692386"/>
            <a:chOff x="0" y="-50800"/>
            <a:chExt cx="6187475" cy="3911600"/>
          </a:xfrm>
          <a:extLst>
            <a:ext uri="{0CCBE362-F206-4b92-989A-16890622DB6E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grpSpPr>
        <p:sp>
          <p:nvSpPr>
            <p:cNvPr id="6" name="Text Box 2">
              <a:extLst>
                <a:ext uri="{FF2B5EF4-FFF2-40B4-BE49-F238E27FC236}">
                  <a16:creationId xmlns:a16="http://schemas.microsoft.com/office/drawing/2014/main" id="{04A28500-FA28-4D2C-B9A5-B497B601A515}"/>
                </a:ext>
              </a:extLst>
            </p:cNvPr>
            <p:cNvSpPr txBox="1"/>
            <p:nvPr/>
          </p:nvSpPr>
          <p:spPr>
            <a:xfrm>
              <a:off x="0" y="-50800"/>
              <a:ext cx="1504069" cy="1651635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ELT plus use of </a:t>
              </a:r>
              <a:r>
                <a:rPr lang="en-US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L1/linguistic repertoire</a:t>
              </a:r>
              <a:endParaRPr lang="en-AU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(translanguaging) to increase metacognitive  language learning between L1 &amp; L2</a:t>
              </a:r>
              <a:endParaRPr lang="en-AU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Text Box 3">
              <a:extLst>
                <a:ext uri="{FF2B5EF4-FFF2-40B4-BE49-F238E27FC236}">
                  <a16:creationId xmlns:a16="http://schemas.microsoft.com/office/drawing/2014/main" id="{385D6D3A-3673-4B74-B74C-620B93A3776B}"/>
                </a:ext>
              </a:extLst>
            </p:cNvPr>
            <p:cNvSpPr txBox="1"/>
            <p:nvPr/>
          </p:nvSpPr>
          <p:spPr>
            <a:xfrm>
              <a:off x="0" y="1676400"/>
              <a:ext cx="1504069" cy="476250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Intercultural communication (IC)</a:t>
              </a:r>
              <a:endParaRPr lang="en-AU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4">
              <a:extLst>
                <a:ext uri="{FF2B5EF4-FFF2-40B4-BE49-F238E27FC236}">
                  <a16:creationId xmlns:a16="http://schemas.microsoft.com/office/drawing/2014/main" id="{A82B62E5-FAF2-4034-9FC4-BE0B1488844B}"/>
                </a:ext>
              </a:extLst>
            </p:cNvPr>
            <p:cNvSpPr txBox="1"/>
            <p:nvPr/>
          </p:nvSpPr>
          <p:spPr>
            <a:xfrm>
              <a:off x="0" y="2241551"/>
              <a:ext cx="1504069" cy="1612900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dirty="0">
                  <a:solidFill>
                    <a:srgbClr val="953735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International knowledge exchange &amp; expertise (IKEE)</a:t>
              </a:r>
              <a:endParaRPr lang="en-AU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Access through </a:t>
              </a:r>
              <a:r>
                <a:rPr lang="en-US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students’ language &amp; </a:t>
              </a:r>
              <a:r>
                <a:rPr lang="en-US" dirty="0">
                  <a:solidFill>
                    <a:srgbClr val="953735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knowledge repertoires</a:t>
              </a:r>
              <a:endParaRPr lang="en-AU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9" name="Text Box 5">
              <a:extLst>
                <a:ext uri="{FF2B5EF4-FFF2-40B4-BE49-F238E27FC236}">
                  <a16:creationId xmlns:a16="http://schemas.microsoft.com/office/drawing/2014/main" id="{4967473B-ED92-41D1-B564-02B297623EBC}"/>
                </a:ext>
              </a:extLst>
            </p:cNvPr>
            <p:cNvSpPr txBox="1"/>
            <p:nvPr/>
          </p:nvSpPr>
          <p:spPr>
            <a:xfrm>
              <a:off x="1565210" y="-50800"/>
              <a:ext cx="1314533" cy="3911600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Bi-/ multilingual translanguaging approaches to ELT development 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+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Grounded intercultural communication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+ 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953735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Knowledge exchange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0" name="Right Arrow 6">
              <a:extLst>
                <a:ext uri="{FF2B5EF4-FFF2-40B4-BE49-F238E27FC236}">
                  <a16:creationId xmlns:a16="http://schemas.microsoft.com/office/drawing/2014/main" id="{CAC6F5D7-6942-407E-9762-6902B889B33E}"/>
                </a:ext>
              </a:extLst>
            </p:cNvPr>
            <p:cNvSpPr/>
            <p:nvPr/>
          </p:nvSpPr>
          <p:spPr>
            <a:xfrm>
              <a:off x="2898086" y="1536065"/>
              <a:ext cx="862089" cy="685800"/>
            </a:xfrm>
            <a:prstGeom prst="rightArrow">
              <a:avLst/>
            </a:prstGeom>
            <a:ln w="1905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600" dirty="0">
                  <a:effectLst/>
                  <a:ea typeface="MS Mincho" panose="02020609040205080304" pitchFamily="49" charset="-128"/>
                  <a:cs typeface="Times New Roman" panose="02020603050405020304" pitchFamily="18" charset="0"/>
                </a:rPr>
                <a:t>Pedagogies</a:t>
              </a:r>
              <a:endParaRPr lang="en-AU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7">
              <a:extLst>
                <a:ext uri="{FF2B5EF4-FFF2-40B4-BE49-F238E27FC236}">
                  <a16:creationId xmlns:a16="http://schemas.microsoft.com/office/drawing/2014/main" id="{2DDE0820-9EB5-4C05-A434-B68C1E1831CF}"/>
                </a:ext>
              </a:extLst>
            </p:cNvPr>
            <p:cNvSpPr txBox="1"/>
            <p:nvPr/>
          </p:nvSpPr>
          <p:spPr>
            <a:xfrm>
              <a:off x="3699031" y="755650"/>
              <a:ext cx="1430700" cy="2190750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Translation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Interpreting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Code-mixing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Code-switching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Translanguaging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Multilingualism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AU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&amp;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Transknowledging </a:t>
              </a:r>
              <a:endParaRPr lang="en-AU" sz="2000" dirty="0">
                <a:solidFill>
                  <a:srgbClr val="C0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 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8">
              <a:extLst>
                <a:ext uri="{FF2B5EF4-FFF2-40B4-BE49-F238E27FC236}">
                  <a16:creationId xmlns:a16="http://schemas.microsoft.com/office/drawing/2014/main" id="{4E01772F-5249-4BF4-9E2D-6306FDC07A1F}"/>
                </a:ext>
              </a:extLst>
            </p:cNvPr>
            <p:cNvSpPr txBox="1"/>
            <p:nvPr/>
          </p:nvSpPr>
          <p:spPr>
            <a:xfrm>
              <a:off x="5472125" y="1183231"/>
              <a:ext cx="715350" cy="1364025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EMI</a:t>
              </a:r>
              <a:endParaRPr lang="en-AU" sz="2000" dirty="0">
                <a:solidFill>
                  <a:srgbClr val="0070C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&amp; 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 err="1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Mlgm</a:t>
              </a:r>
              <a:endParaRPr lang="en-US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&amp;</a:t>
              </a: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TK</a:t>
              </a:r>
              <a:endParaRPr lang="en-AU" sz="2000" dirty="0">
                <a:solidFill>
                  <a:srgbClr val="C0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3" name="Right Arrow 10">
              <a:extLst>
                <a:ext uri="{FF2B5EF4-FFF2-40B4-BE49-F238E27FC236}">
                  <a16:creationId xmlns:a16="http://schemas.microsoft.com/office/drawing/2014/main" id="{55BB4D49-783A-4271-80AA-74AF57E91E6D}"/>
                </a:ext>
              </a:extLst>
            </p:cNvPr>
            <p:cNvSpPr/>
            <p:nvPr/>
          </p:nvSpPr>
          <p:spPr>
            <a:xfrm>
              <a:off x="5141964" y="1600835"/>
              <a:ext cx="305705" cy="457200"/>
            </a:xfrm>
            <a:prstGeom prst="rightArrow">
              <a:avLst/>
            </a:prstGeom>
            <a:ln w="1905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AU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605C420-2BDC-4EBC-BB70-2EC232AB9C55}"/>
                </a:ext>
              </a:extLst>
            </p:cNvPr>
            <p:cNvCxnSpPr>
              <a:cxnSpLocks/>
            </p:cNvCxnSpPr>
            <p:nvPr/>
          </p:nvCxnSpPr>
          <p:spPr>
            <a:xfrm>
              <a:off x="1442928" y="1914526"/>
              <a:ext cx="2445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7E29C96-E704-47BD-90DA-2BB5343B23B8}"/>
                </a:ext>
              </a:extLst>
            </p:cNvPr>
            <p:cNvCxnSpPr/>
            <p:nvPr/>
          </p:nvCxnSpPr>
          <p:spPr>
            <a:xfrm>
              <a:off x="1442928" y="1092200"/>
              <a:ext cx="232336" cy="63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5C93B7F-7794-43E5-BC25-59DC15C2491C}"/>
                </a:ext>
              </a:extLst>
            </p:cNvPr>
            <p:cNvCxnSpPr/>
            <p:nvPr/>
          </p:nvCxnSpPr>
          <p:spPr>
            <a:xfrm>
              <a:off x="1442928" y="2609850"/>
              <a:ext cx="232336" cy="63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21">
            <a:extLst>
              <a:ext uri="{FF2B5EF4-FFF2-40B4-BE49-F238E27FC236}">
                <a16:creationId xmlns:a16="http://schemas.microsoft.com/office/drawing/2014/main" id="{EEBA4805-1C26-4739-82B2-21725E613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457199"/>
            <a:ext cx="19891578" cy="4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E7C1DB1C-9608-42DB-B790-E85895CE5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9" y="365126"/>
            <a:ext cx="11049802" cy="731796"/>
          </a:xfrm>
        </p:spPr>
        <p:txBody>
          <a:bodyPr>
            <a:normAutofit fontScale="90000"/>
          </a:bodyPr>
          <a:lstStyle/>
          <a:p>
            <a:r>
              <a:rPr lang="en-AU" sz="3600" dirty="0"/>
              <a:t>From EAL/D, TESOL to EMI, Multilingualism &amp; Transknowledging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ACDDF35-19CE-408D-B539-442215B93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1944874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9BBEDE9A-696C-4FC6-9822-C1A0BA433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338138"/>
            <a:ext cx="10519611" cy="1003300"/>
          </a:xfrm>
        </p:spPr>
        <p:txBody>
          <a:bodyPr>
            <a:normAutofit/>
          </a:bodyPr>
          <a:lstStyle/>
          <a:p>
            <a:pPr eaLnBrk="1" hangingPunct="1"/>
            <a:r>
              <a:rPr lang="en-AU" altLang="en-US" sz="2800" b="1" dirty="0"/>
              <a:t>A translanguaging approach to teaching &amp; learning English &amp; developing academic literacy at an Australian university</a:t>
            </a:r>
            <a:endParaRPr lang="en-GB" alt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646A5-81CE-4BD2-B77B-8AE90F4E26E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1335505" y="1455821"/>
            <a:ext cx="4647783" cy="5046579"/>
          </a:xfrm>
        </p:spPr>
        <p:txBody>
          <a:bodyPr/>
          <a:lstStyle/>
          <a:p>
            <a:pPr marL="0" indent="0">
              <a:buNone/>
            </a:pPr>
            <a:r>
              <a:rPr lang="en-AU" altLang="en-US" sz="2400" b="1" dirty="0"/>
              <a:t>Shifting the goal from:</a:t>
            </a:r>
          </a:p>
          <a:p>
            <a:pPr marL="0" indent="0">
              <a:buNone/>
            </a:pPr>
            <a:r>
              <a:rPr lang="en-AU" altLang="en-US" sz="2400" dirty="0"/>
              <a:t>Building academic literacy in English</a:t>
            </a:r>
          </a:p>
          <a:p>
            <a:pPr marL="0" indent="0">
              <a:buNone/>
            </a:pPr>
            <a:endParaRPr lang="en-AU" altLang="en-US" sz="2400" dirty="0"/>
          </a:p>
          <a:p>
            <a:pPr marL="0" indent="0">
              <a:buNone/>
            </a:pPr>
            <a:r>
              <a:rPr lang="en-AU" altLang="en-US" sz="2400" b="1" dirty="0"/>
              <a:t>Principle:</a:t>
            </a:r>
          </a:p>
          <a:p>
            <a:pPr marL="0" indent="0">
              <a:buNone/>
            </a:pPr>
            <a:r>
              <a:rPr lang="en-AU" altLang="en-US" sz="2400" dirty="0"/>
              <a:t>Value in academic knowledge available in English</a:t>
            </a:r>
          </a:p>
          <a:p>
            <a:pPr marL="0" indent="0">
              <a:buNone/>
            </a:pPr>
            <a:endParaRPr lang="en-AU" alt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3A874C-2694-4C3E-90DD-43146D3CC3B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208713" y="1455821"/>
            <a:ext cx="5834898" cy="5318042"/>
          </a:xfrm>
          <a:solidFill>
            <a:schemeClr val="accent5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en-AU" sz="2400" b="1" dirty="0"/>
              <a:t>To:</a:t>
            </a:r>
          </a:p>
          <a:p>
            <a:pPr marL="0" indent="0">
              <a:buNone/>
              <a:defRPr/>
            </a:pPr>
            <a:r>
              <a:rPr lang="en-AU" sz="2400" dirty="0"/>
              <a:t>Building academic literacy in English and primary language</a:t>
            </a:r>
          </a:p>
          <a:p>
            <a:pPr marL="342900" lvl="1" indent="0">
              <a:buNone/>
              <a:defRPr/>
            </a:pPr>
            <a:r>
              <a:rPr lang="en-AU" sz="2400" dirty="0">
                <a:solidFill>
                  <a:srgbClr val="0070C0"/>
                </a:solidFill>
              </a:rPr>
              <a:t>Expanding whole linguistic repertoire</a:t>
            </a:r>
          </a:p>
          <a:p>
            <a:pPr marL="342900" lvl="1" indent="0">
              <a:buNone/>
              <a:defRPr/>
            </a:pPr>
            <a:endParaRPr lang="en-AU" sz="2400" dirty="0">
              <a:solidFill>
                <a:srgbClr val="0070C0"/>
              </a:solidFill>
            </a:endParaRPr>
          </a:p>
          <a:p>
            <a:pPr marL="0" indent="0">
              <a:buNone/>
              <a:defRPr/>
            </a:pPr>
            <a:r>
              <a:rPr lang="en-AU" sz="2400" b="1" dirty="0"/>
              <a:t>Expanding principles:</a:t>
            </a:r>
          </a:p>
          <a:p>
            <a:pPr marL="0" indent="0">
              <a:buNone/>
              <a:defRPr/>
            </a:pPr>
            <a:r>
              <a:rPr lang="en-AU" sz="2400" dirty="0"/>
              <a:t>Value academic knowledge in English and the students’ languages &amp; international contexts known to students</a:t>
            </a:r>
          </a:p>
          <a:p>
            <a:pPr marL="0" indent="0">
              <a:buNone/>
              <a:defRPr/>
            </a:pPr>
            <a:endParaRPr lang="en-AU" sz="2400" dirty="0"/>
          </a:p>
          <a:p>
            <a:pPr marL="0" indent="0">
              <a:buNone/>
              <a:defRPr/>
            </a:pPr>
            <a:r>
              <a:rPr lang="en-AU" sz="2400" dirty="0"/>
              <a:t>Involving students, PhDs, tutors &amp; co-ordinator in on-going research, reflexivity, and praxis</a:t>
            </a:r>
            <a:endParaRPr lang="en-AU" dirty="0"/>
          </a:p>
          <a:p>
            <a:pPr marL="0" indent="0">
              <a:buNone/>
              <a:defRPr/>
            </a:pPr>
            <a:endParaRPr lang="en-AU" dirty="0"/>
          </a:p>
          <a:p>
            <a:pPr marL="0" indent="0">
              <a:buNone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AD8FE-F861-42F9-B86C-194F9B929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6514" y="180975"/>
            <a:ext cx="7462837" cy="598488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AU" sz="2800" b="1" dirty="0"/>
              <a:t>Academic literacy - research findings &amp; what they mean</a:t>
            </a:r>
            <a:endParaRPr lang="en-GB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3F5FB7-F452-47C4-A945-DB71AA72BB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316" y="903289"/>
            <a:ext cx="4985085" cy="5722937"/>
          </a:xfrm>
        </p:spPr>
        <p:txBody>
          <a:bodyPr rtlCol="0">
            <a:normAutofit lnSpcReduction="10000"/>
          </a:bodyPr>
          <a:lstStyle/>
          <a:p>
            <a:pPr marL="0" indent="0">
              <a:buNone/>
              <a:defRPr/>
            </a:pPr>
            <a:r>
              <a:rPr lang="en-AU" sz="2200" dirty="0">
                <a:solidFill>
                  <a:schemeClr val="accent1">
                    <a:lumMod val="50000"/>
                  </a:schemeClr>
                </a:solidFill>
              </a:rPr>
              <a:t>Developing academic proficiency in English takes longer than previously indicated </a:t>
            </a:r>
          </a:p>
          <a:p>
            <a:pPr lvl="1">
              <a:defRPr/>
            </a:pPr>
            <a:r>
              <a:rPr lang="en-AU" sz="2200" dirty="0">
                <a:solidFill>
                  <a:srgbClr val="0070C0"/>
                </a:solidFill>
              </a:rPr>
              <a:t>bilingual research indicates 6-8 years</a:t>
            </a:r>
            <a:endParaRPr lang="en-GB" sz="2200" dirty="0">
              <a:solidFill>
                <a:srgbClr val="0070C0"/>
              </a:solidFill>
            </a:endParaRPr>
          </a:p>
          <a:p>
            <a:pPr marL="0" indent="0">
              <a:buNone/>
              <a:defRPr/>
            </a:pPr>
            <a:r>
              <a:rPr lang="en-AU" sz="2200" dirty="0">
                <a:solidFill>
                  <a:schemeClr val="accent1">
                    <a:lumMod val="50000"/>
                  </a:schemeClr>
                </a:solidFill>
              </a:rPr>
              <a:t>Strong positive correlation between writing proficiency in L1 &amp; English</a:t>
            </a:r>
          </a:p>
          <a:p>
            <a:pPr marL="0" indent="0">
              <a:buNone/>
              <a:defRPr/>
            </a:pPr>
            <a:r>
              <a:rPr lang="en-AU" sz="2200" i="1" dirty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= .736, </a:t>
            </a:r>
            <a:r>
              <a:rPr lang="en-AU" sz="2200" i="1" dirty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n-AU" sz="2200" dirty="0">
                <a:solidFill>
                  <a:schemeClr val="accent6">
                    <a:lumMod val="75000"/>
                  </a:schemeClr>
                </a:solidFill>
              </a:rPr>
              <a:t> &lt; .01</a:t>
            </a:r>
            <a:endParaRPr lang="en-AU" sz="2200" dirty="0"/>
          </a:p>
          <a:p>
            <a:pPr marL="0" indent="0">
              <a:buNone/>
              <a:defRPr/>
            </a:pPr>
            <a:r>
              <a:rPr lang="en-AU" sz="2200" dirty="0">
                <a:solidFill>
                  <a:schemeClr val="accent1">
                    <a:lumMod val="50000"/>
                  </a:schemeClr>
                </a:solidFill>
              </a:rPr>
              <a:t>Strong positive correlation between translation and proficiency in L1 and in English</a:t>
            </a:r>
          </a:p>
          <a:p>
            <a:pPr marL="0" indent="0">
              <a:buNone/>
              <a:defRPr/>
            </a:pPr>
            <a:r>
              <a:rPr lang="en-AU" sz="2200" i="1" dirty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= .643, </a:t>
            </a:r>
            <a:r>
              <a:rPr lang="en-AU" sz="2200" i="1" dirty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n-AU" sz="2200" dirty="0">
                <a:solidFill>
                  <a:schemeClr val="accent6">
                    <a:lumMod val="75000"/>
                  </a:schemeClr>
                </a:solidFill>
              </a:rPr>
              <a:t> &lt; .01</a:t>
            </a:r>
          </a:p>
          <a:p>
            <a:pPr marL="0" indent="0">
              <a:buNone/>
              <a:defRPr/>
            </a:pPr>
            <a:r>
              <a:rPr lang="en-AU" sz="2200" dirty="0">
                <a:solidFill>
                  <a:schemeClr val="accent1">
                    <a:lumMod val="50000"/>
                  </a:schemeClr>
                </a:solidFill>
              </a:rPr>
              <a:t>Negative correlation between (weak) translation skills (L1 to English) &amp; achievement in English</a:t>
            </a:r>
          </a:p>
          <a:p>
            <a:pPr marL="0" indent="0">
              <a:buNone/>
              <a:defRPr/>
            </a:pPr>
            <a:r>
              <a:rPr lang="en-AU" sz="2200" i="1" dirty="0"/>
              <a:t>  </a:t>
            </a:r>
            <a:r>
              <a:rPr lang="en-AU" sz="2200" i="1" dirty="0">
                <a:solidFill>
                  <a:srgbClr val="C00000"/>
                </a:solidFill>
              </a:rPr>
              <a:t>r</a:t>
            </a:r>
            <a:r>
              <a:rPr lang="en-US" sz="2200" dirty="0">
                <a:solidFill>
                  <a:srgbClr val="C00000"/>
                </a:solidFill>
              </a:rPr>
              <a:t>  = -.454, </a:t>
            </a:r>
            <a:r>
              <a:rPr lang="en-AU" sz="2200" i="1" dirty="0">
                <a:solidFill>
                  <a:srgbClr val="C00000"/>
                </a:solidFill>
              </a:rPr>
              <a:t>p</a:t>
            </a:r>
            <a:r>
              <a:rPr lang="en-AU" sz="2200" dirty="0">
                <a:solidFill>
                  <a:srgbClr val="C00000"/>
                </a:solidFill>
              </a:rPr>
              <a:t> &lt; .05</a:t>
            </a:r>
          </a:p>
          <a:p>
            <a:pPr marL="0" indent="0">
              <a:buNone/>
              <a:defRPr/>
            </a:pPr>
            <a:r>
              <a:rPr lang="en-AU" sz="2200" dirty="0"/>
              <a:t>(Heugh, Li &amp; Song, 2017)</a:t>
            </a:r>
            <a:endParaRPr lang="en-AU" sz="22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  <a:defRPr/>
            </a:pPr>
            <a:endParaRPr lang="en-AU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7D67DF-8369-424A-A098-FC9AC693AC12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67464" y="903289"/>
            <a:ext cx="5676147" cy="5722937"/>
          </a:xfrm>
          <a:solidFill>
            <a:schemeClr val="accent5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en-AU" dirty="0"/>
              <a:t>At enrolment, most EAL students at UniSA</a:t>
            </a:r>
          </a:p>
          <a:p>
            <a:pPr lvl="1">
              <a:defRPr/>
            </a:pPr>
            <a:r>
              <a:rPr lang="en-AU" sz="2400" dirty="0">
                <a:solidFill>
                  <a:srgbClr val="0070C0"/>
                </a:solidFill>
              </a:rPr>
              <a:t>have 8-10 years of learning English before entering university</a:t>
            </a:r>
          </a:p>
          <a:p>
            <a:pPr lvl="1">
              <a:defRPr/>
            </a:pPr>
            <a:r>
              <a:rPr lang="en-AU" sz="2400" dirty="0">
                <a:solidFill>
                  <a:srgbClr val="0070C0"/>
                </a:solidFill>
              </a:rPr>
              <a:t>do not have the necessary academic literacy in English</a:t>
            </a:r>
          </a:p>
          <a:p>
            <a:pPr lvl="1">
              <a:defRPr/>
            </a:pPr>
            <a:endParaRPr lang="en-AU" sz="2400" dirty="0">
              <a:solidFill>
                <a:srgbClr val="0070C0"/>
              </a:solidFill>
            </a:endParaRPr>
          </a:p>
          <a:p>
            <a:pPr marL="0" indent="0">
              <a:buNone/>
              <a:defRPr/>
            </a:pPr>
            <a:r>
              <a:rPr lang="en-AU" sz="2400" dirty="0"/>
              <a:t>Academic literacy in L1 influences academic literacy in English</a:t>
            </a:r>
          </a:p>
          <a:p>
            <a:pPr lvl="1">
              <a:defRPr/>
            </a:pPr>
            <a:r>
              <a:rPr lang="en-AU" sz="2400" dirty="0">
                <a:solidFill>
                  <a:srgbClr val="0070C0"/>
                </a:solidFill>
              </a:rPr>
              <a:t>strong(</a:t>
            </a:r>
            <a:r>
              <a:rPr lang="en-AU" sz="2400" dirty="0" err="1">
                <a:solidFill>
                  <a:srgbClr val="0070C0"/>
                </a:solidFill>
              </a:rPr>
              <a:t>er</a:t>
            </a:r>
            <a:r>
              <a:rPr lang="en-AU" sz="2400" dirty="0">
                <a:solidFill>
                  <a:srgbClr val="0070C0"/>
                </a:solidFill>
              </a:rPr>
              <a:t>) proficiency in L1 &amp; strong(</a:t>
            </a:r>
            <a:r>
              <a:rPr lang="en-AU" sz="2400" dirty="0" err="1">
                <a:solidFill>
                  <a:srgbClr val="0070C0"/>
                </a:solidFill>
              </a:rPr>
              <a:t>er</a:t>
            </a:r>
            <a:r>
              <a:rPr lang="en-AU" sz="2400" dirty="0">
                <a:solidFill>
                  <a:srgbClr val="0070C0"/>
                </a:solidFill>
              </a:rPr>
              <a:t>) proficiency in English</a:t>
            </a:r>
          </a:p>
          <a:p>
            <a:pPr>
              <a:defRPr/>
            </a:pPr>
            <a:endParaRPr lang="en-GB" sz="2400" dirty="0"/>
          </a:p>
          <a:p>
            <a:pPr marL="0" indent="0">
              <a:buNone/>
              <a:defRPr/>
            </a:pPr>
            <a:r>
              <a:rPr lang="en-AU" sz="2400" dirty="0"/>
              <a:t>Students who develop metacognitive &amp; metalinguistic expertise in translation, demonstrate increased proficiency in L1 and English</a:t>
            </a:r>
          </a:p>
          <a:p>
            <a:pPr>
              <a:defRPr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DD508921-68B3-4CDC-A897-E10CEBC797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76514" y="0"/>
            <a:ext cx="7462837" cy="1016000"/>
          </a:xfrm>
        </p:spPr>
        <p:txBody>
          <a:bodyPr/>
          <a:lstStyle/>
          <a:p>
            <a:pPr eaLnBrk="1" hangingPunct="1"/>
            <a:r>
              <a:rPr lang="en-AU" altLang="en-US" sz="2800" b="1"/>
              <a:t>What does this imply for teaching, learning &amp; assessment</a:t>
            </a:r>
            <a:endParaRPr lang="en-GB" altLang="en-US" sz="2800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60506-FEA2-43D9-B3D1-6FBDE2995A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7538" y="1016001"/>
            <a:ext cx="5100888" cy="5610225"/>
          </a:xfrm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en-AU" sz="2200" dirty="0"/>
              <a:t>Student awareness of:</a:t>
            </a:r>
          </a:p>
          <a:p>
            <a:pPr>
              <a:defRPr/>
            </a:pPr>
            <a:r>
              <a:rPr lang="en-AU" sz="2200" dirty="0"/>
              <a:t> their own linguistic repertoires</a:t>
            </a:r>
          </a:p>
          <a:p>
            <a:pPr marL="342900" lvl="1" indent="0">
              <a:buNone/>
              <a:defRPr/>
            </a:pPr>
            <a:r>
              <a:rPr lang="en-AU" sz="2200" dirty="0"/>
              <a:t>academic literacy in L1 &amp; English</a:t>
            </a:r>
          </a:p>
          <a:p>
            <a:pPr>
              <a:defRPr/>
            </a:pPr>
            <a:r>
              <a:rPr lang="en-AU" sz="2200" dirty="0"/>
              <a:t>epistemological (knowledge) repertoires</a:t>
            </a:r>
          </a:p>
          <a:p>
            <a:pPr marL="342900" lvl="1" indent="0">
              <a:buNone/>
              <a:defRPr/>
            </a:pPr>
            <a:endParaRPr lang="en-AU" sz="2200" dirty="0"/>
          </a:p>
          <a:p>
            <a:pPr marL="0" indent="0">
              <a:buNone/>
              <a:defRPr/>
            </a:pPr>
            <a:r>
              <a:rPr lang="en-AU" sz="2200" dirty="0"/>
              <a:t>Student expertise </a:t>
            </a:r>
          </a:p>
          <a:p>
            <a:pPr>
              <a:defRPr/>
            </a:pPr>
            <a:r>
              <a:rPr lang="en-AU" sz="2200" dirty="0"/>
              <a:t>In translanguaging</a:t>
            </a:r>
          </a:p>
          <a:p>
            <a:pPr lvl="1">
              <a:defRPr/>
            </a:pPr>
            <a:r>
              <a:rPr lang="en-AU" sz="2200" dirty="0"/>
              <a:t>translation</a:t>
            </a:r>
          </a:p>
          <a:p>
            <a:pPr lvl="1">
              <a:defRPr/>
            </a:pPr>
            <a:r>
              <a:rPr lang="en-AU" sz="2200" dirty="0"/>
              <a:t>interpreting</a:t>
            </a:r>
          </a:p>
          <a:p>
            <a:pPr lvl="1">
              <a:defRPr/>
            </a:pPr>
            <a:r>
              <a:rPr lang="en-AU" sz="2200" dirty="0"/>
              <a:t>code-switching</a:t>
            </a:r>
          </a:p>
          <a:p>
            <a:pPr>
              <a:defRPr/>
            </a:pPr>
            <a:r>
              <a:rPr lang="en-AU" sz="2200" dirty="0"/>
              <a:t>As language-knowledge brokers</a:t>
            </a:r>
          </a:p>
          <a:p>
            <a:pPr lvl="1">
              <a:defRPr/>
            </a:pPr>
            <a:r>
              <a:rPr lang="en-AU" sz="2200" dirty="0"/>
              <a:t> in tutorials/peer learning</a:t>
            </a:r>
          </a:p>
          <a:p>
            <a:pPr marL="0" indent="0">
              <a:buNone/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4B045B-E6D5-4868-B945-DE607E7BC63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448426" y="733926"/>
            <a:ext cx="5571121" cy="5920874"/>
          </a:xfrm>
          <a:solidFill>
            <a:schemeClr val="accent5">
              <a:lumMod val="20000"/>
              <a:lumOff val="80000"/>
            </a:schemeClr>
          </a:solidFill>
        </p:spPr>
        <p:txBody>
          <a:bodyPr rtlCol="0">
            <a:normAutofit lnSpcReduction="10000"/>
          </a:bodyPr>
          <a:lstStyle/>
          <a:p>
            <a:pPr marL="0" indent="0">
              <a:buNone/>
              <a:defRPr/>
            </a:pPr>
            <a:endParaRPr lang="en-AU" sz="1800" dirty="0"/>
          </a:p>
          <a:p>
            <a:pPr marL="0" indent="0">
              <a:buNone/>
              <a:defRPr/>
            </a:pPr>
            <a:r>
              <a:rPr lang="en-AU" sz="2200" u="sng" dirty="0">
                <a:solidFill>
                  <a:srgbClr val="0070C0"/>
                </a:solidFill>
              </a:rPr>
              <a:t>Systematic translanguaging</a:t>
            </a:r>
          </a:p>
          <a:p>
            <a:pPr marL="0" indent="0">
              <a:buNone/>
              <a:defRPr/>
            </a:pPr>
            <a:r>
              <a:rPr lang="en-AU" sz="2200" dirty="0"/>
              <a:t>Formative tasks built into summative assessment </a:t>
            </a:r>
          </a:p>
          <a:p>
            <a:pPr>
              <a:defRPr/>
            </a:pPr>
            <a:r>
              <a:rPr lang="en-AU" sz="2200" dirty="0"/>
              <a:t>1 task in primary language built into each assignment</a:t>
            </a:r>
          </a:p>
          <a:p>
            <a:pPr>
              <a:defRPr/>
            </a:pPr>
            <a:r>
              <a:rPr lang="en-AU" sz="2200" dirty="0"/>
              <a:t>Translation: L1 to English; &amp;/or English to L1</a:t>
            </a:r>
          </a:p>
          <a:p>
            <a:pPr marL="0" indent="0">
              <a:buNone/>
              <a:defRPr/>
            </a:pPr>
            <a:r>
              <a:rPr lang="en-AU" sz="2200" dirty="0"/>
              <a:t>Academic sources </a:t>
            </a:r>
          </a:p>
          <a:p>
            <a:pPr>
              <a:defRPr/>
            </a:pPr>
            <a:r>
              <a:rPr lang="en-AU" sz="2200" dirty="0"/>
              <a:t>English + 25-30% in L1</a:t>
            </a:r>
          </a:p>
          <a:p>
            <a:pPr marL="0" indent="0">
              <a:buNone/>
              <a:defRPr/>
            </a:pPr>
            <a:r>
              <a:rPr lang="en-AU" sz="2200" dirty="0"/>
              <a:t>Reflective / research dimension</a:t>
            </a:r>
          </a:p>
          <a:p>
            <a:pPr marL="0" indent="0">
              <a:buNone/>
              <a:defRPr/>
            </a:pPr>
            <a:endParaRPr lang="en-AU" sz="2200" dirty="0"/>
          </a:p>
          <a:p>
            <a:pPr marL="0" indent="0">
              <a:buNone/>
              <a:defRPr/>
            </a:pPr>
            <a:r>
              <a:rPr lang="en-AU" sz="2200" dirty="0"/>
              <a:t>Students draw on full linguistic repertoires in tutorial group work</a:t>
            </a:r>
          </a:p>
          <a:p>
            <a:pPr marL="0" indent="0">
              <a:buNone/>
              <a:defRPr/>
            </a:pPr>
            <a:endParaRPr lang="en-AU" sz="2200" dirty="0"/>
          </a:p>
          <a:p>
            <a:pPr marL="0" indent="0">
              <a:buNone/>
              <a:defRPr/>
            </a:pPr>
            <a:r>
              <a:rPr lang="en-AU" sz="2200" dirty="0"/>
              <a:t>(Li, Heugh, et al 2016; Heugh, Li &amp; Song, 2017</a:t>
            </a:r>
            <a:r>
              <a:rPr lang="en-AU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2">
            <a:extLst>
              <a:ext uri="{FF2B5EF4-FFF2-40B4-BE49-F238E27FC236}">
                <a16:creationId xmlns:a16="http://schemas.microsoft.com/office/drawing/2014/main" id="{4727D328-AEFF-46B8-962C-722B0C2830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76514" y="106364"/>
            <a:ext cx="7462837" cy="7699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AU" altLang="en-US" dirty="0">
                <a:latin typeface="Calibri" panose="020F0502020204030204" pitchFamily="34" charset="0"/>
                <a:cs typeface="Calibri" panose="020F0502020204030204" pitchFamily="34" charset="0"/>
              </a:rPr>
              <a:t>Implications for Translanguaging</a:t>
            </a:r>
            <a:endParaRPr lang="en-GB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181C2C-3290-4CC0-8689-108B80A78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979" y="876300"/>
            <a:ext cx="11429999" cy="5981700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en-AU" dirty="0">
                <a:cs typeface="Calibri" panose="020F0502020204030204" pitchFamily="34" charset="0"/>
              </a:rPr>
              <a:t>New interest in TL </a:t>
            </a:r>
            <a:r>
              <a:rPr lang="en-AU" sz="2600" dirty="0">
                <a:solidFill>
                  <a:srgbClr val="0070C0"/>
                </a:solidFill>
                <a:cs typeface="Calibri" panose="020F0502020204030204" pitchFamily="34" charset="0"/>
              </a:rPr>
              <a:t>may reduce student anxiety and increase confidence when used purposefully</a:t>
            </a:r>
          </a:p>
          <a:p>
            <a:pPr lvl="1">
              <a:defRPr/>
            </a:pPr>
            <a:r>
              <a:rPr lang="en-AU" dirty="0">
                <a:cs typeface="Calibri" panose="020F0502020204030204" pitchFamily="34" charset="0"/>
              </a:rPr>
              <a:t>in spoken communication</a:t>
            </a:r>
          </a:p>
          <a:p>
            <a:pPr lvl="1">
              <a:defRPr/>
            </a:pPr>
            <a:r>
              <a:rPr lang="en-AU" dirty="0">
                <a:cs typeface="Calibri" panose="020F0502020204030204" pitchFamily="34" charset="0"/>
              </a:rPr>
              <a:t>writing tasks for formative assessment</a:t>
            </a:r>
          </a:p>
          <a:p>
            <a:pPr lvl="1">
              <a:defRPr/>
            </a:pPr>
            <a:r>
              <a:rPr lang="en-AU" dirty="0">
                <a:cs typeface="Calibri" panose="020F0502020204030204" pitchFamily="34" charset="0"/>
              </a:rPr>
              <a:t>drafting writing tasks for summative assessment</a:t>
            </a:r>
          </a:p>
          <a:p>
            <a:pPr marL="0" indent="0">
              <a:buNone/>
              <a:defRPr/>
            </a:pPr>
            <a:r>
              <a:rPr lang="en-AU" dirty="0">
                <a:solidFill>
                  <a:srgbClr val="C00000"/>
                </a:solidFill>
                <a:cs typeface="Calibri" panose="020F0502020204030204" pitchFamily="34" charset="0"/>
              </a:rPr>
              <a:t>But is unlikely to guarantee high level academic literacy achievement unless it includes</a:t>
            </a:r>
          </a:p>
          <a:p>
            <a:pPr lvl="1">
              <a:defRPr/>
            </a:pPr>
            <a:r>
              <a:rPr lang="en-AU" dirty="0">
                <a:cs typeface="Calibri" panose="020F0502020204030204" pitchFamily="34" charset="0"/>
              </a:rPr>
              <a:t>systematic use of code-switching and opportunities for translation - knowledge in one language to knowledge in another</a:t>
            </a:r>
          </a:p>
          <a:p>
            <a:pPr marL="0" indent="0">
              <a:buNone/>
              <a:defRPr/>
            </a:pPr>
            <a:r>
              <a:rPr lang="en-AU" dirty="0">
                <a:cs typeface="Calibri" panose="020F0502020204030204" pitchFamily="34" charset="0"/>
              </a:rPr>
              <a:t>There is </a:t>
            </a:r>
            <a:r>
              <a:rPr lang="en-AU" dirty="0">
                <a:solidFill>
                  <a:srgbClr val="C00000"/>
                </a:solidFill>
                <a:cs typeface="Calibri" panose="020F0502020204030204" pitchFamily="34" charset="0"/>
              </a:rPr>
              <a:t>no reliable longitudinal evidence </a:t>
            </a:r>
            <a:r>
              <a:rPr lang="en-AU" dirty="0">
                <a:cs typeface="Calibri" panose="020F0502020204030204" pitchFamily="34" charset="0"/>
              </a:rPr>
              <a:t>that (</a:t>
            </a:r>
            <a:r>
              <a:rPr lang="en-AU" dirty="0">
                <a:solidFill>
                  <a:srgbClr val="C00000"/>
                </a:solidFill>
                <a:cs typeface="Calibri" panose="020F0502020204030204" pitchFamily="34" charset="0"/>
              </a:rPr>
              <a:t>unsystematic use of</a:t>
            </a:r>
            <a:r>
              <a:rPr lang="en-AU" dirty="0">
                <a:cs typeface="Calibri" panose="020F0502020204030204" pitchFamily="34" charset="0"/>
              </a:rPr>
              <a:t>) </a:t>
            </a:r>
            <a:r>
              <a:rPr lang="en-AU" dirty="0">
                <a:solidFill>
                  <a:srgbClr val="C00000"/>
                </a:solidFill>
                <a:cs typeface="Calibri" panose="020F0502020204030204" pitchFamily="34" charset="0"/>
              </a:rPr>
              <a:t>TL as fashionable in US &amp; UK literature since 2010</a:t>
            </a:r>
          </a:p>
          <a:p>
            <a:pPr marL="342900" lvl="1" indent="0">
              <a:buNone/>
              <a:defRPr/>
            </a:pPr>
            <a:r>
              <a:rPr lang="en-AU" sz="2600" dirty="0">
                <a:solidFill>
                  <a:srgbClr val="C00000"/>
                </a:solidFill>
                <a:cs typeface="Calibri" panose="020F0502020204030204" pitchFamily="34" charset="0"/>
              </a:rPr>
              <a:t> </a:t>
            </a:r>
            <a:r>
              <a:rPr lang="en-AU" sz="2600" dirty="0">
                <a:cs typeface="Calibri" panose="020F0502020204030204" pitchFamily="34" charset="0"/>
              </a:rPr>
              <a:t>serves the best interests of the majority of students in Africa, Asia, and even in the US, UK or Australia</a:t>
            </a:r>
          </a:p>
          <a:p>
            <a:pPr marL="0" indent="0">
              <a:buNone/>
              <a:defRPr/>
            </a:pPr>
            <a:r>
              <a:rPr lang="en-AU" dirty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If, for strategic reasons it is useful to invoke TL, then there is reason to include </a:t>
            </a:r>
            <a:r>
              <a:rPr lang="en-AU" b="1" dirty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2-way translation </a:t>
            </a:r>
            <a:r>
              <a:rPr lang="en-AU" dirty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&amp; </a:t>
            </a:r>
          </a:p>
          <a:p>
            <a:pPr marL="0" indent="0">
              <a:buNone/>
              <a:defRPr/>
            </a:pPr>
            <a:r>
              <a:rPr lang="en-AU" b="1" dirty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purposeful knowledge exchange</a:t>
            </a:r>
            <a:r>
              <a:rPr lang="en-AU" dirty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, </a:t>
            </a:r>
            <a:r>
              <a:rPr lang="en-AU" dirty="0" err="1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transknowledging</a:t>
            </a:r>
            <a:r>
              <a:rPr lang="en-AU" dirty="0">
                <a:solidFill>
                  <a:schemeClr val="accent6">
                    <a:lumMod val="75000"/>
                  </a:schemeClr>
                </a:solidFill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  <a:defRPr/>
            </a:pPr>
            <a:endParaRPr lang="en-AU" dirty="0"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en-AU" dirty="0"/>
          </a:p>
          <a:p>
            <a:pPr marL="0" indent="0">
              <a:buNone/>
              <a:defRPr/>
            </a:pPr>
            <a:endParaRPr lang="en-AU" dirty="0"/>
          </a:p>
          <a:p>
            <a:pPr marL="0" indent="0">
              <a:buNone/>
              <a:defRPr/>
            </a:pPr>
            <a:endParaRPr lang="en-AU" dirty="0"/>
          </a:p>
          <a:p>
            <a:pPr marL="0" indent="0">
              <a:buNone/>
              <a:defRPr/>
            </a:pPr>
            <a:endParaRPr lang="en-GB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01B1BE-468B-494C-8261-F90A37BDC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3A143AE4-BFD9-4CAE-B9C0-259C842F7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891578" cy="548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407869-EC50-4179-96C5-A50B7CEFAB1E}"/>
              </a:ext>
            </a:extLst>
          </p:cNvPr>
          <p:cNvGrpSpPr/>
          <p:nvPr/>
        </p:nvGrpSpPr>
        <p:grpSpPr>
          <a:xfrm>
            <a:off x="989931" y="1339849"/>
            <a:ext cx="10484518" cy="4692386"/>
            <a:chOff x="0" y="-50800"/>
            <a:chExt cx="6187475" cy="3911600"/>
          </a:xfrm>
          <a:extLst>
            <a:ext uri="{0CCBE362-F206-4b92-989A-16890622DB6E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grpSpPr>
        <p:sp>
          <p:nvSpPr>
            <p:cNvPr id="6" name="Text Box 2">
              <a:extLst>
                <a:ext uri="{FF2B5EF4-FFF2-40B4-BE49-F238E27FC236}">
                  <a16:creationId xmlns:a16="http://schemas.microsoft.com/office/drawing/2014/main" id="{04A28500-FA28-4D2C-B9A5-B497B601A515}"/>
                </a:ext>
              </a:extLst>
            </p:cNvPr>
            <p:cNvSpPr txBox="1"/>
            <p:nvPr/>
          </p:nvSpPr>
          <p:spPr>
            <a:xfrm>
              <a:off x="0" y="-50800"/>
              <a:ext cx="1504069" cy="1651635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ELT plus use of </a:t>
              </a:r>
              <a:r>
                <a:rPr lang="en-US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L1/linguistic repertoire</a:t>
              </a:r>
              <a:endParaRPr lang="en-AU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(translanguaging) to increase metacognitive  language learning between L1 &amp; L2</a:t>
              </a:r>
              <a:endParaRPr lang="en-AU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Text Box 3">
              <a:extLst>
                <a:ext uri="{FF2B5EF4-FFF2-40B4-BE49-F238E27FC236}">
                  <a16:creationId xmlns:a16="http://schemas.microsoft.com/office/drawing/2014/main" id="{385D6D3A-3673-4B74-B74C-620B93A3776B}"/>
                </a:ext>
              </a:extLst>
            </p:cNvPr>
            <p:cNvSpPr txBox="1"/>
            <p:nvPr/>
          </p:nvSpPr>
          <p:spPr>
            <a:xfrm>
              <a:off x="0" y="1676400"/>
              <a:ext cx="1504069" cy="476250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Intercultural communication (IC)</a:t>
              </a:r>
              <a:endParaRPr lang="en-AU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4">
              <a:extLst>
                <a:ext uri="{FF2B5EF4-FFF2-40B4-BE49-F238E27FC236}">
                  <a16:creationId xmlns:a16="http://schemas.microsoft.com/office/drawing/2014/main" id="{A82B62E5-FAF2-4034-9FC4-BE0B1488844B}"/>
                </a:ext>
              </a:extLst>
            </p:cNvPr>
            <p:cNvSpPr txBox="1"/>
            <p:nvPr/>
          </p:nvSpPr>
          <p:spPr>
            <a:xfrm>
              <a:off x="0" y="2241551"/>
              <a:ext cx="1504069" cy="1612900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dirty="0">
                  <a:solidFill>
                    <a:srgbClr val="953735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International knowledge exchange &amp; expertise (IKEE)</a:t>
              </a:r>
              <a:endParaRPr lang="en-AU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Access through </a:t>
              </a:r>
              <a:r>
                <a:rPr lang="en-US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students’ language &amp; </a:t>
              </a:r>
              <a:r>
                <a:rPr lang="en-US" dirty="0">
                  <a:solidFill>
                    <a:srgbClr val="953735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knowledge repertoires</a:t>
              </a:r>
              <a:endParaRPr lang="en-AU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9" name="Text Box 5">
              <a:extLst>
                <a:ext uri="{FF2B5EF4-FFF2-40B4-BE49-F238E27FC236}">
                  <a16:creationId xmlns:a16="http://schemas.microsoft.com/office/drawing/2014/main" id="{4967473B-ED92-41D1-B564-02B297623EBC}"/>
                </a:ext>
              </a:extLst>
            </p:cNvPr>
            <p:cNvSpPr txBox="1"/>
            <p:nvPr/>
          </p:nvSpPr>
          <p:spPr>
            <a:xfrm>
              <a:off x="1565210" y="-50800"/>
              <a:ext cx="1314533" cy="3911600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Bi-/ multilingual translanguaging approaches to ELT development 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+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Grounded intercultural communication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+ 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953735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Knowledge exchange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0" name="Right Arrow 6">
              <a:extLst>
                <a:ext uri="{FF2B5EF4-FFF2-40B4-BE49-F238E27FC236}">
                  <a16:creationId xmlns:a16="http://schemas.microsoft.com/office/drawing/2014/main" id="{CAC6F5D7-6942-407E-9762-6902B889B33E}"/>
                </a:ext>
              </a:extLst>
            </p:cNvPr>
            <p:cNvSpPr/>
            <p:nvPr/>
          </p:nvSpPr>
          <p:spPr>
            <a:xfrm>
              <a:off x="2898086" y="1536065"/>
              <a:ext cx="862089" cy="685800"/>
            </a:xfrm>
            <a:prstGeom prst="rightArrow">
              <a:avLst/>
            </a:prstGeom>
            <a:ln w="1905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600" dirty="0">
                  <a:effectLst/>
                  <a:ea typeface="MS Mincho" panose="02020609040205080304" pitchFamily="49" charset="-128"/>
                  <a:cs typeface="Times New Roman" panose="02020603050405020304" pitchFamily="18" charset="0"/>
                </a:rPr>
                <a:t>Pedagogies</a:t>
              </a:r>
              <a:endParaRPr lang="en-AU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7">
              <a:extLst>
                <a:ext uri="{FF2B5EF4-FFF2-40B4-BE49-F238E27FC236}">
                  <a16:creationId xmlns:a16="http://schemas.microsoft.com/office/drawing/2014/main" id="{2DDE0820-9EB5-4C05-A434-B68C1E1831CF}"/>
                </a:ext>
              </a:extLst>
            </p:cNvPr>
            <p:cNvSpPr txBox="1"/>
            <p:nvPr/>
          </p:nvSpPr>
          <p:spPr>
            <a:xfrm>
              <a:off x="3699031" y="755650"/>
              <a:ext cx="1430700" cy="2190750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Translation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Interpreting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Code-mixing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Code-switching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Translanguaging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Multilingualism</a:t>
              </a:r>
              <a:endParaRPr lang="en-AU" sz="20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AU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&amp;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Transknowledging </a:t>
              </a:r>
              <a:endParaRPr lang="en-AU" sz="2000" dirty="0">
                <a:solidFill>
                  <a:srgbClr val="C0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 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8">
              <a:extLst>
                <a:ext uri="{FF2B5EF4-FFF2-40B4-BE49-F238E27FC236}">
                  <a16:creationId xmlns:a16="http://schemas.microsoft.com/office/drawing/2014/main" id="{4E01772F-5249-4BF4-9E2D-6306FDC07A1F}"/>
                </a:ext>
              </a:extLst>
            </p:cNvPr>
            <p:cNvSpPr txBox="1"/>
            <p:nvPr/>
          </p:nvSpPr>
          <p:spPr>
            <a:xfrm>
              <a:off x="5472125" y="1183231"/>
              <a:ext cx="715350" cy="1364025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EMI</a:t>
              </a:r>
              <a:endParaRPr lang="en-AU" sz="2000" dirty="0">
                <a:solidFill>
                  <a:srgbClr val="0070C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&amp; 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 err="1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Mlgm</a:t>
              </a:r>
              <a:endParaRPr lang="en-US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B050"/>
                  </a:solidFill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&amp;</a:t>
              </a: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TK</a:t>
              </a:r>
              <a:endParaRPr lang="en-AU" sz="2000" dirty="0">
                <a:solidFill>
                  <a:srgbClr val="C0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3" name="Right Arrow 10">
              <a:extLst>
                <a:ext uri="{FF2B5EF4-FFF2-40B4-BE49-F238E27FC236}">
                  <a16:creationId xmlns:a16="http://schemas.microsoft.com/office/drawing/2014/main" id="{55BB4D49-783A-4271-80AA-74AF57E91E6D}"/>
                </a:ext>
              </a:extLst>
            </p:cNvPr>
            <p:cNvSpPr/>
            <p:nvPr/>
          </p:nvSpPr>
          <p:spPr>
            <a:xfrm>
              <a:off x="5141964" y="1600835"/>
              <a:ext cx="305705" cy="457200"/>
            </a:xfrm>
            <a:prstGeom prst="rightArrow">
              <a:avLst/>
            </a:prstGeom>
            <a:ln w="1905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AU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605C420-2BDC-4EBC-BB70-2EC232AB9C55}"/>
                </a:ext>
              </a:extLst>
            </p:cNvPr>
            <p:cNvCxnSpPr>
              <a:cxnSpLocks/>
            </p:cNvCxnSpPr>
            <p:nvPr/>
          </p:nvCxnSpPr>
          <p:spPr>
            <a:xfrm>
              <a:off x="1442928" y="1914526"/>
              <a:ext cx="2445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7E29C96-E704-47BD-90DA-2BB5343B23B8}"/>
                </a:ext>
              </a:extLst>
            </p:cNvPr>
            <p:cNvCxnSpPr/>
            <p:nvPr/>
          </p:nvCxnSpPr>
          <p:spPr>
            <a:xfrm>
              <a:off x="1442928" y="1092200"/>
              <a:ext cx="232336" cy="63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5C93B7F-7794-43E5-BC25-59DC15C2491C}"/>
                </a:ext>
              </a:extLst>
            </p:cNvPr>
            <p:cNvCxnSpPr/>
            <p:nvPr/>
          </p:nvCxnSpPr>
          <p:spPr>
            <a:xfrm>
              <a:off x="1442928" y="2609850"/>
              <a:ext cx="232336" cy="63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21">
            <a:extLst>
              <a:ext uri="{FF2B5EF4-FFF2-40B4-BE49-F238E27FC236}">
                <a16:creationId xmlns:a16="http://schemas.microsoft.com/office/drawing/2014/main" id="{EEBA4805-1C26-4739-82B2-21725E613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457199"/>
            <a:ext cx="19891578" cy="4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E7C1DB1C-9608-42DB-B790-E85895CE5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9" y="365126"/>
            <a:ext cx="11049802" cy="731796"/>
          </a:xfrm>
        </p:spPr>
        <p:txBody>
          <a:bodyPr>
            <a:normAutofit fontScale="90000"/>
          </a:bodyPr>
          <a:lstStyle/>
          <a:p>
            <a:r>
              <a:rPr lang="en-AU" sz="3600" dirty="0"/>
              <a:t>From EAL/D, TESOL to EMI, Multilingualism &amp; Transknowledging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16F9903-7172-4309-B379-66D017757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350335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7A2DA-C065-4CFD-A75B-8FA2C2B8B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24064"/>
            <a:ext cx="10936705" cy="1052736"/>
          </a:xfrm>
        </p:spPr>
        <p:txBody>
          <a:bodyPr>
            <a:noAutofit/>
          </a:bodyPr>
          <a:lstStyle/>
          <a:p>
            <a:r>
              <a:rPr lang="en-AU" sz="3600" dirty="0"/>
              <a:t>Changing context of languages teaching, including English in Australia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20E0B-ED38-4D6E-B186-639518F2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611" y="1196752"/>
            <a:ext cx="11057021" cy="53866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Changing role of languages, including English – not merely as L2, EAL/D</a:t>
            </a:r>
          </a:p>
          <a:p>
            <a:pPr marL="0" indent="0">
              <a:buNone/>
            </a:pPr>
            <a:r>
              <a:rPr lang="en-AU" dirty="0">
                <a:solidFill>
                  <a:srgbClr val="0070C0"/>
                </a:solidFill>
              </a:rPr>
              <a:t>Shifting focus to </a:t>
            </a:r>
          </a:p>
          <a:p>
            <a:pPr marL="0" indent="0">
              <a:buNone/>
            </a:pPr>
            <a:r>
              <a:rPr lang="en-AU" dirty="0">
                <a:solidFill>
                  <a:srgbClr val="0070C0"/>
                </a:solidFill>
              </a:rPr>
              <a:t>EMI – English Medium Instruction </a:t>
            </a:r>
          </a:p>
          <a:p>
            <a:pPr marL="457200" lvl="1" indent="0">
              <a:buNone/>
            </a:pPr>
            <a:r>
              <a:rPr lang="en-AU" dirty="0">
                <a:solidFill>
                  <a:srgbClr val="0070C0"/>
                </a:solidFill>
              </a:rPr>
              <a:t>Previously in Africa and South Asia, now also in many countries of the Asia-Pacific</a:t>
            </a:r>
          </a:p>
          <a:p>
            <a:pPr marL="0" indent="0">
              <a:buNone/>
            </a:pPr>
            <a:endParaRPr lang="en-A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accent6">
                    <a:lumMod val="75000"/>
                  </a:schemeClr>
                </a:solidFill>
              </a:rPr>
              <a:t>Students are bi-/multilingual </a:t>
            </a:r>
            <a:r>
              <a:rPr lang="en-AU" dirty="0"/>
              <a:t>– rather than English language poor</a:t>
            </a:r>
          </a:p>
          <a:p>
            <a:pPr marL="0" indent="0">
              <a:buNone/>
            </a:pPr>
            <a:r>
              <a:rPr lang="en-AU" dirty="0">
                <a:solidFill>
                  <a:srgbClr val="C00000"/>
                </a:solidFill>
              </a:rPr>
              <a:t>Implications for teaching &amp; learning</a:t>
            </a:r>
          </a:p>
          <a:p>
            <a:r>
              <a:rPr lang="en-AU" dirty="0"/>
              <a:t>Considering what we know &amp; understand of bilingual learners, and bilingual approaches to language teaching </a:t>
            </a:r>
          </a:p>
          <a:p>
            <a:r>
              <a:rPr lang="en-AU" dirty="0"/>
              <a:t>Considering what we might be able to repurpose in additional languages teaching &amp; learning, EAL/D, TESOL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3D4E4B-9E62-4C79-8F43-83284BC76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390947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3A143AE4-BFD9-4CAE-B9C0-259C842F7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891578" cy="548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407869-EC50-4179-96C5-A50B7CEFAB1E}"/>
              </a:ext>
            </a:extLst>
          </p:cNvPr>
          <p:cNvGrpSpPr/>
          <p:nvPr/>
        </p:nvGrpSpPr>
        <p:grpSpPr>
          <a:xfrm>
            <a:off x="424646" y="1096922"/>
            <a:ext cx="11552421" cy="5654607"/>
            <a:chOff x="0" y="-50800"/>
            <a:chExt cx="6175252" cy="3911600"/>
          </a:xfrm>
          <a:extLst>
            <a:ext uri="{0CCBE362-F206-4b92-989A-16890622DB6E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grpSpPr>
        <p:sp>
          <p:nvSpPr>
            <p:cNvPr id="6" name="Text Box 2">
              <a:extLst>
                <a:ext uri="{FF2B5EF4-FFF2-40B4-BE49-F238E27FC236}">
                  <a16:creationId xmlns:a16="http://schemas.microsoft.com/office/drawing/2014/main" id="{04A28500-FA28-4D2C-B9A5-B497B601A515}"/>
                </a:ext>
              </a:extLst>
            </p:cNvPr>
            <p:cNvSpPr txBox="1"/>
            <p:nvPr/>
          </p:nvSpPr>
          <p:spPr>
            <a:xfrm>
              <a:off x="0" y="-50800"/>
              <a:ext cx="1504069" cy="1651635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ELT plus use of </a:t>
              </a:r>
              <a:r>
                <a:rPr lang="en-US" sz="20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L1/linguistic repertoire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(translanguaging) to increase metacognitive  language learning between L1 &amp; L2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Text Box 3">
              <a:extLst>
                <a:ext uri="{FF2B5EF4-FFF2-40B4-BE49-F238E27FC236}">
                  <a16:creationId xmlns:a16="http://schemas.microsoft.com/office/drawing/2014/main" id="{385D6D3A-3673-4B74-B74C-620B93A3776B}"/>
                </a:ext>
              </a:extLst>
            </p:cNvPr>
            <p:cNvSpPr txBox="1"/>
            <p:nvPr/>
          </p:nvSpPr>
          <p:spPr>
            <a:xfrm>
              <a:off x="0" y="1676400"/>
              <a:ext cx="1504069" cy="476250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Intercultural communication (IC)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4">
              <a:extLst>
                <a:ext uri="{FF2B5EF4-FFF2-40B4-BE49-F238E27FC236}">
                  <a16:creationId xmlns:a16="http://schemas.microsoft.com/office/drawing/2014/main" id="{A82B62E5-FAF2-4034-9FC4-BE0B1488844B}"/>
                </a:ext>
              </a:extLst>
            </p:cNvPr>
            <p:cNvSpPr txBox="1"/>
            <p:nvPr/>
          </p:nvSpPr>
          <p:spPr>
            <a:xfrm>
              <a:off x="0" y="2241551"/>
              <a:ext cx="1504069" cy="1612900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2000" dirty="0">
                  <a:solidFill>
                    <a:srgbClr val="953735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International knowledge exchange &amp; expertise (IKEE)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0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Access through </a:t>
              </a:r>
              <a:r>
                <a:rPr lang="en-US" sz="20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students’ language &amp; </a:t>
              </a:r>
              <a:r>
                <a:rPr lang="en-US" sz="2000" dirty="0">
                  <a:solidFill>
                    <a:srgbClr val="953735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knowledge repertoires</a:t>
              </a:r>
              <a:endParaRPr lang="en-AU" sz="20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9" name="Text Box 5">
              <a:extLst>
                <a:ext uri="{FF2B5EF4-FFF2-40B4-BE49-F238E27FC236}">
                  <a16:creationId xmlns:a16="http://schemas.microsoft.com/office/drawing/2014/main" id="{4967473B-ED92-41D1-B564-02B297623EBC}"/>
                </a:ext>
              </a:extLst>
            </p:cNvPr>
            <p:cNvSpPr txBox="1"/>
            <p:nvPr/>
          </p:nvSpPr>
          <p:spPr>
            <a:xfrm>
              <a:off x="1565210" y="-50800"/>
              <a:ext cx="1314533" cy="3911600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24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Bi-/ multilingual translanguaging approaches to ELT development </a:t>
              </a:r>
              <a:endParaRPr lang="en-AU" sz="24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endParaRPr lang="en-US" sz="24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4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+</a:t>
              </a:r>
              <a:endParaRPr lang="en-AU" sz="24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4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Grounded intercultural communication</a:t>
              </a:r>
              <a:endParaRPr lang="en-AU" sz="24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4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+ </a:t>
              </a:r>
              <a:endParaRPr lang="en-AU" sz="24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400" dirty="0">
                  <a:solidFill>
                    <a:srgbClr val="953735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Knowledge exchange</a:t>
              </a:r>
              <a:endParaRPr lang="en-AU" sz="24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0" name="Right Arrow 6">
              <a:extLst>
                <a:ext uri="{FF2B5EF4-FFF2-40B4-BE49-F238E27FC236}">
                  <a16:creationId xmlns:a16="http://schemas.microsoft.com/office/drawing/2014/main" id="{CAC6F5D7-6942-407E-9762-6902B889B33E}"/>
                </a:ext>
              </a:extLst>
            </p:cNvPr>
            <p:cNvSpPr/>
            <p:nvPr/>
          </p:nvSpPr>
          <p:spPr>
            <a:xfrm>
              <a:off x="2898086" y="1536065"/>
              <a:ext cx="862089" cy="685800"/>
            </a:xfrm>
            <a:prstGeom prst="rightArrow">
              <a:avLst/>
            </a:prstGeom>
            <a:ln w="1905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dirty="0">
                  <a:effectLst/>
                  <a:ea typeface="MS Mincho" panose="02020609040205080304" pitchFamily="49" charset="-128"/>
                  <a:cs typeface="Times New Roman" panose="02020603050405020304" pitchFamily="18" charset="0"/>
                </a:rPr>
                <a:t>Pedagogie</a:t>
              </a:r>
              <a:r>
                <a:rPr lang="en-US" sz="1600" dirty="0">
                  <a:effectLst/>
                  <a:ea typeface="MS Mincho" panose="02020609040205080304" pitchFamily="49" charset="-128"/>
                  <a:cs typeface="Times New Roman" panose="02020603050405020304" pitchFamily="18" charset="0"/>
                </a:rPr>
                <a:t>s</a:t>
              </a:r>
              <a:endParaRPr lang="en-AU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7">
              <a:extLst>
                <a:ext uri="{FF2B5EF4-FFF2-40B4-BE49-F238E27FC236}">
                  <a16:creationId xmlns:a16="http://schemas.microsoft.com/office/drawing/2014/main" id="{2DDE0820-9EB5-4C05-A434-B68C1E1831CF}"/>
                </a:ext>
              </a:extLst>
            </p:cNvPr>
            <p:cNvSpPr txBox="1"/>
            <p:nvPr/>
          </p:nvSpPr>
          <p:spPr>
            <a:xfrm>
              <a:off x="3699031" y="524799"/>
              <a:ext cx="1430700" cy="2625476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endParaRPr lang="en-US" sz="22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Translation</a:t>
              </a:r>
              <a:endParaRPr lang="en-AU" sz="22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Interpreting</a:t>
              </a:r>
              <a:endParaRPr lang="en-AU" sz="22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Code-mixing</a:t>
              </a:r>
              <a:endParaRPr lang="en-AU" sz="22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Code-switching</a:t>
              </a:r>
              <a:endParaRPr lang="en-AU" sz="22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Translanguaging</a:t>
              </a:r>
              <a:endParaRPr lang="en-AU" sz="22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dirty="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Multilingualism</a:t>
              </a:r>
              <a:endParaRPr lang="en-AU" sz="2200" dirty="0">
                <a:solidFill>
                  <a:srgbClr val="00B05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AU" sz="22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&amp;</a:t>
              </a:r>
              <a:endParaRPr lang="en-AU" sz="22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Transknowledging </a:t>
              </a:r>
              <a:endParaRPr lang="en-AU" sz="2200" dirty="0">
                <a:solidFill>
                  <a:srgbClr val="C0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22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 </a:t>
              </a:r>
              <a:endParaRPr lang="en-AU" sz="22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8">
              <a:extLst>
                <a:ext uri="{FF2B5EF4-FFF2-40B4-BE49-F238E27FC236}">
                  <a16:creationId xmlns:a16="http://schemas.microsoft.com/office/drawing/2014/main" id="{4E01772F-5249-4BF4-9E2D-6306FDC07A1F}"/>
                </a:ext>
              </a:extLst>
            </p:cNvPr>
            <p:cNvSpPr txBox="1"/>
            <p:nvPr/>
          </p:nvSpPr>
          <p:spPr>
            <a:xfrm>
              <a:off x="5459902" y="975376"/>
              <a:ext cx="715350" cy="1750315"/>
            </a:xfrm>
            <a:prstGeom prst="rect">
              <a:avLst/>
            </a:prstGeom>
            <a:ln w="19050" cmpd="sng"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endParaRPr lang="en-US" sz="22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EMI</a:t>
              </a:r>
              <a:endParaRPr lang="en-AU" sz="2200" dirty="0">
                <a:solidFill>
                  <a:srgbClr val="0070C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dirty="0"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&amp; </a:t>
              </a:r>
              <a:endParaRPr lang="en-AU" sz="22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dirty="0" err="1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Mlgm</a:t>
              </a:r>
              <a:endParaRPr lang="en-US" sz="22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dirty="0">
                  <a:solidFill>
                    <a:srgbClr val="00B050"/>
                  </a:solidFill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&amp;</a:t>
              </a:r>
            </a:p>
            <a:p>
              <a:pPr algn="ctr">
                <a:spcAft>
                  <a:spcPts val="0"/>
                </a:spcAft>
              </a:pPr>
              <a:r>
                <a:rPr lang="en-US" sz="2200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TK</a:t>
              </a:r>
              <a:endParaRPr lang="en-AU" sz="2200" dirty="0">
                <a:solidFill>
                  <a:srgbClr val="C0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3" name="Right Arrow 10">
              <a:extLst>
                <a:ext uri="{FF2B5EF4-FFF2-40B4-BE49-F238E27FC236}">
                  <a16:creationId xmlns:a16="http://schemas.microsoft.com/office/drawing/2014/main" id="{55BB4D49-783A-4271-80AA-74AF57E91E6D}"/>
                </a:ext>
              </a:extLst>
            </p:cNvPr>
            <p:cNvSpPr/>
            <p:nvPr/>
          </p:nvSpPr>
          <p:spPr>
            <a:xfrm>
              <a:off x="5141964" y="1600835"/>
              <a:ext cx="305705" cy="457200"/>
            </a:xfrm>
            <a:prstGeom prst="rightArrow">
              <a:avLst/>
            </a:prstGeom>
            <a:ln w="1905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AU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605C420-2BDC-4EBC-BB70-2EC232AB9C55}"/>
                </a:ext>
              </a:extLst>
            </p:cNvPr>
            <p:cNvCxnSpPr>
              <a:cxnSpLocks/>
            </p:cNvCxnSpPr>
            <p:nvPr/>
          </p:nvCxnSpPr>
          <p:spPr>
            <a:xfrm>
              <a:off x="1442928" y="1914526"/>
              <a:ext cx="2445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7E29C96-E704-47BD-90DA-2BB5343B23B8}"/>
                </a:ext>
              </a:extLst>
            </p:cNvPr>
            <p:cNvCxnSpPr/>
            <p:nvPr/>
          </p:nvCxnSpPr>
          <p:spPr>
            <a:xfrm>
              <a:off x="1442928" y="1092200"/>
              <a:ext cx="232336" cy="63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5C93B7F-7794-43E5-BC25-59DC15C2491C}"/>
                </a:ext>
              </a:extLst>
            </p:cNvPr>
            <p:cNvCxnSpPr/>
            <p:nvPr/>
          </p:nvCxnSpPr>
          <p:spPr>
            <a:xfrm>
              <a:off x="1442928" y="2609850"/>
              <a:ext cx="232336" cy="63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21">
            <a:extLst>
              <a:ext uri="{FF2B5EF4-FFF2-40B4-BE49-F238E27FC236}">
                <a16:creationId xmlns:a16="http://schemas.microsoft.com/office/drawing/2014/main" id="{EEBA4805-1C26-4739-82B2-21725E613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457199"/>
            <a:ext cx="19891578" cy="4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E7C1DB1C-9608-42DB-B790-E85895CE5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9" y="365126"/>
            <a:ext cx="11049802" cy="731796"/>
          </a:xfrm>
        </p:spPr>
        <p:txBody>
          <a:bodyPr>
            <a:normAutofit fontScale="90000"/>
          </a:bodyPr>
          <a:lstStyle/>
          <a:p>
            <a:r>
              <a:rPr lang="en-AU" sz="3600" dirty="0"/>
              <a:t>From EAL/D, TESOL to EMI, Multilingualism &amp; Transknowledging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9245F5B-4E2B-44CC-8402-1BE4668F4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2189123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212783" y="0"/>
            <a:ext cx="8845617" cy="16002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/>
              <a:t>Gaps between early literacy and academic literacy: </a:t>
            </a:r>
            <a:br>
              <a:rPr lang="en-US" sz="3400" dirty="0"/>
            </a:b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language policy &amp; curriculum weakness in most settings</a:t>
            </a:r>
            <a:endParaRPr lang="en-US" sz="3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4695" y="1600200"/>
            <a:ext cx="9412705" cy="506916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None/>
              <a:defRPr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Focus on teaching literacy only Reception – Grade/Year 3</a:t>
            </a:r>
          </a:p>
          <a:p>
            <a:pPr marL="0" indent="0" algn="ctr">
              <a:lnSpc>
                <a:spcPct val="80000"/>
              </a:lnSpc>
              <a:buNone/>
              <a:defRPr/>
            </a:pPr>
            <a:endParaRPr lang="en-US" sz="2400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None/>
              <a:defRPr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Gap between </a:t>
            </a:r>
            <a:r>
              <a:rPr lang="en-US" sz="2400" u="sng" dirty="0">
                <a:solidFill>
                  <a:schemeClr val="accent4">
                    <a:lumMod val="75000"/>
                  </a:schemeClr>
                </a:solidFill>
              </a:rPr>
              <a:t>early literacy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		</a:t>
            </a:r>
            <a:r>
              <a:rPr lang="en-US" sz="2400" dirty="0">
                <a:solidFill>
                  <a:schemeClr val="accent2"/>
                </a:solidFill>
              </a:rPr>
              <a:t>‘Learning to read and write ’  </a:t>
            </a:r>
            <a:r>
              <a:rPr lang="en-US" sz="2400" i="1" dirty="0">
                <a:solidFill>
                  <a:schemeClr val="accent2"/>
                </a:solidFill>
              </a:rPr>
              <a:t>stories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>
                <a:solidFill>
                  <a:schemeClr val="accent2"/>
                </a:solidFill>
                <a:sym typeface="Wingdings 3" panose="05040102010807070707" pitchFamily="18" charset="2"/>
              </a:rPr>
              <a:t></a:t>
            </a:r>
            <a:endParaRPr lang="en-US" sz="2400" dirty="0">
              <a:solidFill>
                <a:schemeClr val="accent2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	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and the kind of </a:t>
            </a:r>
            <a:r>
              <a:rPr lang="en-US" sz="2400" u="sng" dirty="0">
                <a:solidFill>
                  <a:schemeClr val="accent4">
                    <a:lumMod val="75000"/>
                  </a:schemeClr>
                </a:solidFill>
              </a:rPr>
              <a:t>literacy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 needed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lang="en-US" sz="2400" u="sng" dirty="0">
                <a:solidFill>
                  <a:schemeClr val="accent4">
                    <a:lumMod val="75000"/>
                  </a:schemeClr>
                </a:solidFill>
              </a:rPr>
              <a:t>across the curriculum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400" dirty="0">
              <a:solidFill>
                <a:schemeClr val="bg2"/>
              </a:solidFill>
            </a:endParaRPr>
          </a:p>
          <a:p>
            <a:pPr lvl="1"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dirty="0">
                <a:solidFill>
                  <a:schemeClr val="bg2"/>
                </a:solidFill>
              </a:rPr>
              <a:t>		</a:t>
            </a:r>
            <a:r>
              <a:rPr lang="en-US" dirty="0">
                <a:solidFill>
                  <a:schemeClr val="accent2"/>
                </a:solidFill>
              </a:rPr>
              <a:t>‘Reading and writing to learn’  </a:t>
            </a:r>
            <a:r>
              <a:rPr lang="en-US" i="1" dirty="0">
                <a:solidFill>
                  <a:schemeClr val="accent2"/>
                </a:solidFill>
              </a:rPr>
              <a:t>science, mathematics,       			history, geography etc.</a:t>
            </a:r>
            <a:endParaRPr lang="en-US" dirty="0">
              <a:solidFill>
                <a:schemeClr val="accent2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			 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from Year 4 onwards.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en-US" sz="2400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None/>
              <a:defRPr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This involves a mental (cognitive) jump for all children around the world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3077" name="Oval 4" descr="54263"/>
          <p:cNvSpPr>
            <a:spLocks noChangeAspect="1" noChangeArrowheads="1"/>
          </p:cNvSpPr>
          <p:nvPr/>
        </p:nvSpPr>
        <p:spPr bwMode="auto">
          <a:xfrm>
            <a:off x="7249475" y="2335349"/>
            <a:ext cx="3598863" cy="3598862"/>
          </a:xfrm>
          <a:prstGeom prst="ellipse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91F7749-460F-4505-8982-A0510FACA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1482705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Gaps between early literacy and academic literacy - continued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2776"/>
            <a:ext cx="10432983" cy="5112568"/>
          </a:xfrm>
          <a:ln w="3175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n-US" sz="1800" dirty="0"/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dirty="0"/>
              <a:t>Most children change from local language(s)</a:t>
            </a:r>
          </a:p>
          <a:p>
            <a:pPr marL="400050" lvl="1" indent="0">
              <a:lnSpc>
                <a:spcPct val="80000"/>
              </a:lnSpc>
              <a:buNone/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to English (French or Portuguese) or a dominant regional language</a:t>
            </a:r>
          </a:p>
          <a:p>
            <a:pPr marL="800100" lvl="2" indent="0">
              <a:lnSpc>
                <a:spcPct val="80000"/>
              </a:lnSpc>
              <a:buNone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e.g. by the end of year 3 in Africa and India.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400" dirty="0"/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400" dirty="0"/>
              <a:t>Attempts to use L2 for teaching &amp; learning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when learners have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±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 500-600 words</a:t>
            </a:r>
            <a:r>
              <a:rPr lang="en-US" dirty="0">
                <a:solidFill>
                  <a:srgbClr val="7030A0"/>
                </a:solidFill>
              </a:rPr>
              <a:t>, and 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simple sentence structures</a:t>
            </a:r>
            <a:r>
              <a:rPr lang="en-US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dirty="0">
                <a:solidFill>
                  <a:srgbClr val="7030A0"/>
                </a:solidFill>
              </a:rPr>
              <a:t>[simple syntax]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en-US" sz="2400" dirty="0">
              <a:solidFill>
                <a:schemeClr val="bg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>
                <a:sym typeface="Wingdings" pitchFamily="2" charset="2"/>
              </a:rPr>
              <a:t></a:t>
            </a:r>
            <a:r>
              <a:rPr lang="en-US" sz="2400" dirty="0"/>
              <a:t>for whole curriculum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which needs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±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5000-7000 words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and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complex structures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and sentences</a:t>
            </a:r>
            <a:endParaRPr lang="en-US" dirty="0">
              <a:solidFill>
                <a:schemeClr val="bg2"/>
              </a:solidFill>
            </a:endParaRPr>
          </a:p>
          <a:p>
            <a:pPr lvl="2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/>
              <a:t>from year 4 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≠ </a:t>
            </a:r>
            <a:r>
              <a:rPr lang="en-US" sz="2400" dirty="0">
                <a:cs typeface="Arial" charset="0"/>
              </a:rPr>
              <a:t>workable</a:t>
            </a:r>
            <a:r>
              <a:rPr lang="en-US" sz="2400" dirty="0"/>
              <a:t>. </a:t>
            </a:r>
          </a:p>
          <a:p>
            <a:pPr lvl="2" eaLnBrk="1" hangingPunct="1">
              <a:lnSpc>
                <a:spcPct val="80000"/>
              </a:lnSpc>
              <a:buFontTx/>
              <a:buNone/>
              <a:defRPr/>
            </a:pPr>
            <a:endParaRPr lang="en-US" sz="2400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/>
              <a:t>It creates a double jump for students from a minority community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>
                <a:solidFill>
                  <a:schemeClr val="bg2"/>
                </a:solidFill>
                <a:sym typeface="Wingdings 3"/>
              </a:rPr>
              <a:t>                                          </a:t>
            </a:r>
            <a:r>
              <a:rPr lang="en-US" sz="2400" dirty="0">
                <a:solidFill>
                  <a:srgbClr val="7030A0"/>
                </a:solidFill>
                <a:sym typeface="Wingdings 3"/>
              </a:rPr>
              <a:t></a:t>
            </a:r>
            <a:endParaRPr lang="en-US" sz="2400" dirty="0">
              <a:solidFill>
                <a:srgbClr val="7030A0"/>
              </a:solidFill>
            </a:endParaRPr>
          </a:p>
          <a:p>
            <a:pPr lvl="2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The double jump</a:t>
            </a:r>
            <a:r>
              <a:rPr lang="en-US" sz="2400" dirty="0">
                <a:solidFill>
                  <a:srgbClr val="7030A0"/>
                </a:solidFill>
              </a:rPr>
              <a:t> </a:t>
            </a:r>
            <a:r>
              <a:rPr lang="en-US" sz="2400" dirty="0">
                <a:solidFill>
                  <a:srgbClr val="7030A0"/>
                </a:solidFill>
                <a:sym typeface="Wingdings 3"/>
              </a:rPr>
              <a:t></a:t>
            </a:r>
            <a:r>
              <a:rPr lang="en-US" sz="2400" dirty="0">
                <a:solidFill>
                  <a:srgbClr val="7030A0"/>
                </a:solidFill>
              </a:rPr>
              <a:t>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is too great.</a:t>
            </a:r>
          </a:p>
          <a:p>
            <a:pPr>
              <a:defRPr/>
            </a:pPr>
            <a:endParaRPr lang="en-A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6A303A-F3EC-4C1A-9280-76DFC5D9C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2766920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524001" y="4931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pic>
        <p:nvPicPr>
          <p:cNvPr id="5125" name="Picture 3" descr="Grap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85" y="136525"/>
            <a:ext cx="11203807" cy="631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E9B19D-4741-4838-80C4-9D1178D48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3202446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Common findings in relation to most language learning &amp; reading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600201"/>
            <a:ext cx="267464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Years 1-3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Years 4-6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Years 6/7+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1864" y="1556793"/>
            <a:ext cx="51125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Student achievement more or less similar across most reading programs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Gaps begin to widen depending upon program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Students in dual language (immersion) programs outperform other students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5A8319-06C4-4EF4-87C6-DC8AC5363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3943230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9414"/>
          </a:xfrm>
          <a:ln w="3175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AU" sz="3200" dirty="0"/>
              <a:t>Using students’ multilinguality and intercultural knowledge to advance reading and writing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838199" y="1564104"/>
            <a:ext cx="10515599" cy="4853136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dirty="0">
                <a:solidFill>
                  <a:srgbClr val="7030A0"/>
                </a:solidFill>
              </a:rPr>
              <a:t>Teachers who are aware of their students’ multilinguality can turn this into powerful literacy (multi-literacy) development.</a:t>
            </a:r>
          </a:p>
          <a:p>
            <a:r>
              <a:rPr lang="en-AU" dirty="0">
                <a:solidFill>
                  <a:srgbClr val="7030A0"/>
                </a:solidFill>
              </a:rPr>
              <a:t>Involving children’s prior knowledge is important for:</a:t>
            </a:r>
          </a:p>
          <a:p>
            <a:pPr lvl="1"/>
            <a:r>
              <a:rPr lang="en-AU" dirty="0">
                <a:solidFill>
                  <a:schemeClr val="accent3">
                    <a:lumMod val="50000"/>
                  </a:schemeClr>
                </a:solidFill>
              </a:rPr>
              <a:t>Building self-esteem – essential for successful learning</a:t>
            </a:r>
          </a:p>
          <a:p>
            <a:pPr lvl="1"/>
            <a:r>
              <a:rPr lang="en-AU" dirty="0">
                <a:solidFill>
                  <a:schemeClr val="accent3">
                    <a:lumMod val="50000"/>
                  </a:schemeClr>
                </a:solidFill>
              </a:rPr>
              <a:t>Sharing prior knowledge increases the knowledge base of the entire class</a:t>
            </a:r>
          </a:p>
          <a:p>
            <a:pPr lvl="1"/>
            <a:r>
              <a:rPr lang="en-AU" dirty="0">
                <a:solidFill>
                  <a:schemeClr val="accent3">
                    <a:lumMod val="50000"/>
                  </a:schemeClr>
                </a:solidFill>
              </a:rPr>
              <a:t>Can provide opportunities to develop both reading and writing resources</a:t>
            </a:r>
          </a:p>
          <a:p>
            <a:pPr lvl="1"/>
            <a:r>
              <a:rPr lang="en-AU" dirty="0">
                <a:solidFill>
                  <a:schemeClr val="accent3">
                    <a:lumMod val="50000"/>
                  </a:schemeClr>
                </a:solidFill>
              </a:rPr>
              <a:t>Encourages cultural respect and social cohesion</a:t>
            </a:r>
          </a:p>
          <a:p>
            <a:pPr lvl="1"/>
            <a:endParaRPr lang="en-AU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en-A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AU" dirty="0"/>
              <a:t>Déirdre Kirwan about Scoil Bhríde, Blanchardstown, Ireland</a:t>
            </a:r>
          </a:p>
          <a:p>
            <a:r>
              <a:rPr lang="en-AU" dirty="0">
                <a:hlinkClick r:id="rId2"/>
              </a:rPr>
              <a:t>https://www.youtube.com/watch?v=U0bYHLloZoo</a:t>
            </a:r>
            <a:endParaRPr lang="en-AU" dirty="0"/>
          </a:p>
          <a:p>
            <a:pPr marL="457200" lvl="1" indent="0">
              <a:buNone/>
            </a:pPr>
            <a:endParaRPr lang="en-A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976F5-6267-4A8B-8EF5-5B671DE5F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K Heugh 11 May 2019</a:t>
            </a:r>
          </a:p>
        </p:txBody>
      </p:sp>
    </p:spTree>
    <p:extLst>
      <p:ext uri="{BB962C8B-B14F-4D97-AF65-F5344CB8AC3E}">
        <p14:creationId xmlns:p14="http://schemas.microsoft.com/office/powerpoint/2010/main" val="2318805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2181</Words>
  <Application>Microsoft Office PowerPoint</Application>
  <PresentationFormat>Widescreen</PresentationFormat>
  <Paragraphs>378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Courier New</vt:lpstr>
      <vt:lpstr>Office Theme</vt:lpstr>
      <vt:lpstr>  Translanguaging cautiously: keeping multilingualism, transknowledging and purpose in balance or: From EAL/D and TESOL to and EMI in a Multilingual World</vt:lpstr>
      <vt:lpstr>Outline</vt:lpstr>
      <vt:lpstr>Changing context of languages teaching, including English in Australia</vt:lpstr>
      <vt:lpstr>From EAL/D, TESOL to EMI, Multilingualism &amp; Transknowledging</vt:lpstr>
      <vt:lpstr>Gaps between early literacy and academic literacy:  language policy &amp; curriculum weakness in most settings</vt:lpstr>
      <vt:lpstr>Gaps between early literacy and academic literacy - continued</vt:lpstr>
      <vt:lpstr>PowerPoint Presentation</vt:lpstr>
      <vt:lpstr>Common findings in relation to most language learning &amp; reading programs</vt:lpstr>
      <vt:lpstr>Using students’ multilinguality and intercultural knowledge to advance reading and writing</vt:lpstr>
      <vt:lpstr>Our challenge in increasing diversity</vt:lpstr>
      <vt:lpstr>Which rules are really necessary in writing?</vt:lpstr>
      <vt:lpstr>PowerPoint Presentation</vt:lpstr>
      <vt:lpstr>Simple materials across the curriculum</vt:lpstr>
      <vt:lpstr>PowerPoint Presentation</vt:lpstr>
      <vt:lpstr>Three views of EAL/D, bi-/trilingualism in education</vt:lpstr>
      <vt:lpstr>Three views of EAL/D, bi-/trilingualism in education, contd. </vt:lpstr>
      <vt:lpstr>Third View: Bringing horizontal &amp; vertical views together</vt:lpstr>
      <vt:lpstr>Two of the three views: vertical or horizontal</vt:lpstr>
      <vt:lpstr>A functional view of multilingualism in education in Africa (Heugh 1995, 1999, 2015, 2018)</vt:lpstr>
      <vt:lpstr>From EAL/D, TESOL to EMI, Multilingualism &amp; Transknowledging</vt:lpstr>
      <vt:lpstr>A translanguaging approach to teaching &amp; learning English &amp; developing academic literacy at an Australian university</vt:lpstr>
      <vt:lpstr>Academic literacy - research findings &amp; what they mean</vt:lpstr>
      <vt:lpstr>What does this imply for teaching, learning &amp; assessment</vt:lpstr>
      <vt:lpstr>Implications for Translanguaging</vt:lpstr>
      <vt:lpstr>From EAL/D, TESOL to EMI, Multilingualism &amp; Transknowledging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Reviewer</dc:creator>
  <cp:lastModifiedBy>Reviewer</cp:lastModifiedBy>
  <cp:revision>47</cp:revision>
  <dcterms:created xsi:type="dcterms:W3CDTF">2019-05-10T03:57:22Z</dcterms:created>
  <dcterms:modified xsi:type="dcterms:W3CDTF">2019-05-16T04:03:10Z</dcterms:modified>
</cp:coreProperties>
</file>