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702" r:id="rId2"/>
    <p:sldMasterId id="2147483698" r:id="rId3"/>
    <p:sldMasterId id="2147483706" r:id="rId4"/>
    <p:sldMasterId id="2147483690" r:id="rId5"/>
    <p:sldMasterId id="2147483681" r:id="rId6"/>
    <p:sldMasterId id="2147483671" r:id="rId7"/>
  </p:sldMasterIdLst>
  <p:notesMasterIdLst>
    <p:notesMasterId r:id="rId39"/>
  </p:notesMasterIdLst>
  <p:handoutMasterIdLst>
    <p:handoutMasterId r:id="rId40"/>
  </p:handoutMasterIdLst>
  <p:sldIdLst>
    <p:sldId id="256" r:id="rId8"/>
    <p:sldId id="273" r:id="rId9"/>
    <p:sldId id="268" r:id="rId10"/>
    <p:sldId id="269" r:id="rId11"/>
    <p:sldId id="293" r:id="rId12"/>
    <p:sldId id="257" r:id="rId13"/>
    <p:sldId id="261" r:id="rId14"/>
    <p:sldId id="290" r:id="rId15"/>
    <p:sldId id="289" r:id="rId16"/>
    <p:sldId id="277" r:id="rId17"/>
    <p:sldId id="266" r:id="rId18"/>
    <p:sldId id="258" r:id="rId19"/>
    <p:sldId id="259" r:id="rId20"/>
    <p:sldId id="278" r:id="rId21"/>
    <p:sldId id="286" r:id="rId22"/>
    <p:sldId id="287" r:id="rId23"/>
    <p:sldId id="281" r:id="rId24"/>
    <p:sldId id="282" r:id="rId25"/>
    <p:sldId id="288" r:id="rId26"/>
    <p:sldId id="291" r:id="rId27"/>
    <p:sldId id="283" r:id="rId28"/>
    <p:sldId id="284" r:id="rId29"/>
    <p:sldId id="285" r:id="rId30"/>
    <p:sldId id="292" r:id="rId31"/>
    <p:sldId id="263" r:id="rId32"/>
    <p:sldId id="260" r:id="rId33"/>
    <p:sldId id="265" r:id="rId34"/>
    <p:sldId id="262" r:id="rId35"/>
    <p:sldId id="296" r:id="rId36"/>
    <p:sldId id="272" r:id="rId37"/>
    <p:sldId id="267" r:id="rId38"/>
  </p:sldIdLst>
  <p:sldSz cx="9144000" cy="5143500" type="screen16x9"/>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6265" autoAdjust="0"/>
  </p:normalViewPr>
  <p:slideViewPr>
    <p:cSldViewPr snapToGrid="0" snapToObjects="1">
      <p:cViewPr varScale="1">
        <p:scale>
          <a:sx n="136" d="100"/>
          <a:sy n="136" d="100"/>
        </p:scale>
        <p:origin x="138" y="21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EAB43721-2BB9-E449-8855-DB1EDB7A7F90}" type="datetime1">
              <a:rPr lang="en-US" smtClean="0"/>
              <a:pPr/>
              <a:t>5/28/2019</a:t>
            </a:fld>
            <a:endParaRPr lang="en-US"/>
          </a:p>
        </p:txBody>
      </p:sp>
      <p:sp>
        <p:nvSpPr>
          <p:cNvPr id="4" name="Footer Placeholder 3"/>
          <p:cNvSpPr>
            <a:spLocks noGrp="1"/>
          </p:cNvSpPr>
          <p:nvPr>
            <p:ph type="ftr" sz="quarter" idx="2"/>
          </p:nvPr>
        </p:nvSpPr>
        <p:spPr>
          <a:xfrm>
            <a:off x="0" y="9428584"/>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6332"/>
          </a:xfrm>
          <a:prstGeom prst="rect">
            <a:avLst/>
          </a:prstGeom>
        </p:spPr>
        <p:txBody>
          <a:bodyPr vert="horz" lIns="91440" tIns="45720" rIns="91440" bIns="45720" rtlCol="0" anchor="b"/>
          <a:lstStyle>
            <a:lvl1pPr algn="r">
              <a:defRPr sz="1200"/>
            </a:lvl1pPr>
          </a:lstStyle>
          <a:p>
            <a:fld id="{E319E37F-65DF-2F40-B86C-0D95321FD04A}"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3816B40F-1D48-214C-B3ED-13D83F74CBD9}" type="datetime1">
              <a:rPr lang="en-US" smtClean="0"/>
              <a:pPr/>
              <a:t>5/28/2019</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9428584"/>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6332"/>
          </a:xfrm>
          <a:prstGeom prst="rect">
            <a:avLst/>
          </a:prstGeom>
        </p:spPr>
        <p:txBody>
          <a:bodyPr vert="horz" lIns="91440" tIns="45720" rIns="91440" bIns="45720" rtlCol="0" anchor="b"/>
          <a:lstStyle>
            <a:lvl1pPr algn="r">
              <a:defRPr sz="1200"/>
            </a:lvl1pPr>
          </a:lstStyle>
          <a:p>
            <a:fld id="{8387A0A4-37F0-1340-86CA-F84E6CE4BF24}"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While the official IELTS Handbook</a:t>
            </a:r>
            <a:r>
              <a:rPr lang="en-AU" baseline="0" dirty="0" smtClean="0"/>
              <a:t> advises that an overall band score of 7.0 is “probably acceptable” for “linguistically demanding” academic courses, overall band scores of 5.5 and 6.5 are accompanied by the recommendation “English study needed” (2005, p5)  </a:t>
            </a:r>
          </a:p>
          <a:p>
            <a:endParaRPr lang="en-AU" baseline="0" dirty="0" smtClean="0"/>
          </a:p>
          <a:p>
            <a:r>
              <a:rPr lang="en-AU" baseline="0" dirty="0" smtClean="0"/>
              <a:t>This advice implies that it is the responsibility of universities to provide additional English language support to students when admitted to “linguistically demanding” courses at these lower levels.  However, some subjects offered by the family are less “linguistically demanding” than others.  Therefore, this advice would need to be more strongly heeded in some subjects than others.</a:t>
            </a:r>
            <a:endParaRPr lang="en-AU" dirty="0"/>
          </a:p>
        </p:txBody>
      </p:sp>
      <p:sp>
        <p:nvSpPr>
          <p:cNvPr id="4" name="Slide Number Placeholder 3"/>
          <p:cNvSpPr>
            <a:spLocks noGrp="1"/>
          </p:cNvSpPr>
          <p:nvPr>
            <p:ph type="sldNum" sz="quarter" idx="10"/>
          </p:nvPr>
        </p:nvSpPr>
        <p:spPr/>
        <p:txBody>
          <a:bodyPr/>
          <a:lstStyle/>
          <a:p>
            <a:fld id="{8387A0A4-37F0-1340-86CA-F84E6CE4BF24}" type="slidenum">
              <a:rPr lang="en-US" smtClean="0"/>
              <a:pPr/>
              <a:t>10</a:t>
            </a:fld>
            <a:endParaRPr lang="en-US"/>
          </a:p>
        </p:txBody>
      </p:sp>
    </p:spTree>
    <p:extLst>
      <p:ext uri="{BB962C8B-B14F-4D97-AF65-F5344CB8AC3E}">
        <p14:creationId xmlns:p14="http://schemas.microsoft.com/office/powerpoint/2010/main" val="3755041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387A0A4-37F0-1340-86CA-F84E6CE4BF24}" type="slidenum">
              <a:rPr lang="en-US" smtClean="0"/>
              <a:pPr/>
              <a:t>15</a:t>
            </a:fld>
            <a:endParaRPr lang="en-US"/>
          </a:p>
        </p:txBody>
      </p:sp>
    </p:spTree>
    <p:extLst>
      <p:ext uri="{BB962C8B-B14F-4D97-AF65-F5344CB8AC3E}">
        <p14:creationId xmlns:p14="http://schemas.microsoft.com/office/powerpoint/2010/main" val="2009524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PPT – 11 out of 20</a:t>
            </a:r>
            <a:r>
              <a:rPr lang="en-AU" baseline="0" dirty="0" smtClean="0"/>
              <a:t> mark</a:t>
            </a:r>
            <a:endParaRPr lang="en-AU" dirty="0"/>
          </a:p>
        </p:txBody>
      </p:sp>
      <p:sp>
        <p:nvSpPr>
          <p:cNvPr id="4" name="Slide Number Placeholder 3"/>
          <p:cNvSpPr>
            <a:spLocks noGrp="1"/>
          </p:cNvSpPr>
          <p:nvPr>
            <p:ph type="sldNum" sz="quarter" idx="10"/>
          </p:nvPr>
        </p:nvSpPr>
        <p:spPr/>
        <p:txBody>
          <a:bodyPr/>
          <a:lstStyle/>
          <a:p>
            <a:fld id="{8387A0A4-37F0-1340-86CA-F84E6CE4BF24}" type="slidenum">
              <a:rPr lang="en-US" smtClean="0"/>
              <a:pPr/>
              <a:t>17</a:t>
            </a:fld>
            <a:endParaRPr lang="en-US"/>
          </a:p>
        </p:txBody>
      </p:sp>
    </p:spTree>
    <p:extLst>
      <p:ext uri="{BB962C8B-B14F-4D97-AF65-F5344CB8AC3E}">
        <p14:creationId xmlns:p14="http://schemas.microsoft.com/office/powerpoint/2010/main" val="1466064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17828"/>
            <a:ext cx="7772400" cy="1289804"/>
          </a:xfrm>
        </p:spPr>
        <p:txBody>
          <a:bodyPr anchor="b"/>
          <a:lstStyle/>
          <a:p>
            <a:r>
              <a:rPr lang="en-US" smtClean="0"/>
              <a:t>Click to edit Master title style</a:t>
            </a:r>
            <a:endParaRPr lang="en-US" dirty="0"/>
          </a:p>
        </p:txBody>
      </p:sp>
      <p:sp>
        <p:nvSpPr>
          <p:cNvPr id="3" name="Subtitle 2"/>
          <p:cNvSpPr>
            <a:spLocks noGrp="1"/>
          </p:cNvSpPr>
          <p:nvPr>
            <p:ph type="subTitle" idx="1"/>
          </p:nvPr>
        </p:nvSpPr>
        <p:spPr>
          <a:xfrm>
            <a:off x="685800" y="2546533"/>
            <a:ext cx="7772400" cy="1682567"/>
          </a:xfr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17828"/>
            <a:ext cx="7772400" cy="1289804"/>
          </a:xfrm>
        </p:spPr>
        <p:txBody>
          <a:bodyPr anchor="b"/>
          <a:lstStyle/>
          <a:p>
            <a:r>
              <a:rPr lang="en-AU" dirty="0" smtClean="0"/>
              <a:t>Click to edit Master title style</a:t>
            </a:r>
            <a:endParaRPr lang="en-US" dirty="0"/>
          </a:p>
        </p:txBody>
      </p:sp>
      <p:sp>
        <p:nvSpPr>
          <p:cNvPr id="3" name="Subtitle 2"/>
          <p:cNvSpPr>
            <a:spLocks noGrp="1"/>
          </p:cNvSpPr>
          <p:nvPr>
            <p:ph type="subTitle" idx="1"/>
          </p:nvPr>
        </p:nvSpPr>
        <p:spPr>
          <a:xfrm>
            <a:off x="685800" y="2546533"/>
            <a:ext cx="7772400" cy="1682567"/>
          </a:xfrm>
        </p:spPr>
        <p:txBody>
          <a:bodyPr/>
          <a:lstStyle>
            <a:lvl1pPr marL="0" indent="0" algn="l">
              <a:buNone/>
              <a:defRPr>
                <a:solidFill>
                  <a:srgbClr val="77787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4E19B-D82B-AB45-8F97-CE85449579E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AU" dirty="0" smtClean="0"/>
              <a:t>Click to edit Master title style</a:t>
            </a:r>
            <a:endParaRPr lang="en-US" dirty="0"/>
          </a:p>
        </p:txBody>
      </p:sp>
      <p:sp>
        <p:nvSpPr>
          <p:cNvPr id="3" name="Content Placeholder 2"/>
          <p:cNvSpPr>
            <a:spLocks noGrp="1"/>
          </p:cNvSpPr>
          <p:nvPr>
            <p:ph idx="1"/>
          </p:nvPr>
        </p:nvSpPr>
        <p:spPr/>
        <p:txBody>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4E19B-D82B-AB45-8F97-CE85449579E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AU" dirty="0"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F84E19B-D82B-AB45-8F97-CE85449579E6}"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17828"/>
            <a:ext cx="7772400" cy="1289804"/>
          </a:xfrm>
        </p:spPr>
        <p:txBody>
          <a:bodyPr anchor="b"/>
          <a:lstStyle/>
          <a:p>
            <a:r>
              <a:rPr lang="en-AU" dirty="0" smtClean="0"/>
              <a:t>Click to edit Master title style</a:t>
            </a:r>
            <a:endParaRPr lang="en-US" dirty="0"/>
          </a:p>
        </p:txBody>
      </p:sp>
      <p:sp>
        <p:nvSpPr>
          <p:cNvPr id="3" name="Subtitle 2"/>
          <p:cNvSpPr>
            <a:spLocks noGrp="1"/>
          </p:cNvSpPr>
          <p:nvPr>
            <p:ph type="subTitle" idx="1"/>
          </p:nvPr>
        </p:nvSpPr>
        <p:spPr>
          <a:xfrm>
            <a:off x="685800" y="2546533"/>
            <a:ext cx="7772400" cy="1682567"/>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4E19B-D82B-AB45-8F97-CE85449579E6}"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AU" dirty="0" smtClean="0"/>
              <a:t>Click to edit Master title style</a:t>
            </a:r>
            <a:endParaRPr lang="en-US" dirty="0"/>
          </a:p>
        </p:txBody>
      </p:sp>
      <p:sp>
        <p:nvSpPr>
          <p:cNvPr id="3" name="Content Placeholder 2"/>
          <p:cNvSpPr>
            <a:spLocks noGrp="1"/>
          </p:cNvSpPr>
          <p:nvPr>
            <p:ph idx="1"/>
          </p:nvPr>
        </p:nvSpPr>
        <p:spPr/>
        <p:txBody>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4E19B-D82B-AB45-8F97-CE85449579E6}"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AU" dirty="0" smtClean="0"/>
              <a:t>Click to edit Master title style</a:t>
            </a:r>
            <a:endParaRPr lang="en-US" dirty="0"/>
          </a:p>
        </p:txBody>
      </p:sp>
      <p:sp>
        <p:nvSpPr>
          <p:cNvPr id="3" name="Content Placeholder 2"/>
          <p:cNvSpPr>
            <a:spLocks noGrp="1"/>
          </p:cNvSpPr>
          <p:nvPr>
            <p:ph sz="half" idx="1"/>
          </p:nvPr>
        </p:nvSpPr>
        <p:spPr>
          <a:xfrm>
            <a:off x="457200" y="1200151"/>
            <a:ext cx="4038600" cy="3394472"/>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Content Placeholder 3"/>
          <p:cNvSpPr>
            <a:spLocks noGrp="1"/>
          </p:cNvSpPr>
          <p:nvPr>
            <p:ph sz="half" idx="2"/>
          </p:nvPr>
        </p:nvSpPr>
        <p:spPr>
          <a:xfrm>
            <a:off x="4648200" y="1200151"/>
            <a:ext cx="4038600" cy="3394472"/>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84E19B-D82B-AB45-8F97-CE85449579E6}"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lvl1pPr>
          </a:lstStyle>
          <a:p>
            <a:r>
              <a:rPr lang="en-AU" dirty="0" smtClean="0"/>
              <a:t>Click to edit Master title style</a:t>
            </a:r>
            <a:endParaRPr lang="en-US"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dirty="0"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F84E19B-D82B-AB45-8F97-CE85449579E6}"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AU" dirty="0"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F84E19B-D82B-AB45-8F97-CE85449579E6}"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t"/>
          <a:lstStyle>
            <a:lvl1pPr algn="l">
              <a:defRPr sz="2000" b="1"/>
            </a:lvl1pPr>
          </a:lstStyle>
          <a:p>
            <a:r>
              <a:rPr lang="en-AU" dirty="0" smtClean="0"/>
              <a:t>Click to edit Master title style</a:t>
            </a:r>
            <a:endParaRPr lang="en-US" dirty="0"/>
          </a:p>
        </p:txBody>
      </p:sp>
      <p:sp>
        <p:nvSpPr>
          <p:cNvPr id="3" name="Content Placeholder 2"/>
          <p:cNvSpPr>
            <a:spLocks noGrp="1"/>
          </p:cNvSpPr>
          <p:nvPr>
            <p:ph idx="1"/>
          </p:nvPr>
        </p:nvSpPr>
        <p:spPr>
          <a:xfrm>
            <a:off x="3575050" y="204788"/>
            <a:ext cx="5111750" cy="4389835"/>
          </a:xfrm>
        </p:spPr>
        <p:txBody>
          <a:bodyPr/>
          <a:lstStyle>
            <a:lvl1pPr>
              <a:defRPr sz="24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84E19B-D82B-AB45-8F97-CE85449579E6}"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600450"/>
            <a:ext cx="8229600" cy="425054"/>
          </a:xfrm>
        </p:spPr>
        <p:txBody>
          <a:bodyPr anchor="b"/>
          <a:lstStyle>
            <a:lvl1pPr algn="l">
              <a:defRPr sz="2000" b="1"/>
            </a:lvl1pPr>
          </a:lstStyle>
          <a:p>
            <a:r>
              <a:rPr lang="en-AU" dirty="0" smtClean="0"/>
              <a:t>Click to edit Master title style</a:t>
            </a:r>
            <a:endParaRPr lang="en-US" dirty="0"/>
          </a:p>
        </p:txBody>
      </p:sp>
      <p:sp>
        <p:nvSpPr>
          <p:cNvPr id="3" name="Picture Placeholder 2"/>
          <p:cNvSpPr>
            <a:spLocks noGrp="1"/>
          </p:cNvSpPr>
          <p:nvPr>
            <p:ph type="pic" idx="1"/>
          </p:nvPr>
        </p:nvSpPr>
        <p:spPr>
          <a:xfrm>
            <a:off x="457200" y="459581"/>
            <a:ext cx="82296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Click icon to add picture</a:t>
            </a:r>
            <a:endParaRPr lang="en-US"/>
          </a:p>
        </p:txBody>
      </p:sp>
      <p:sp>
        <p:nvSpPr>
          <p:cNvPr id="4" name="Text Placeholder 3"/>
          <p:cNvSpPr>
            <a:spLocks noGrp="1"/>
          </p:cNvSpPr>
          <p:nvPr>
            <p:ph type="body" sz="half" idx="2"/>
          </p:nvPr>
        </p:nvSpPr>
        <p:spPr>
          <a:xfrm>
            <a:off x="457200" y="4025503"/>
            <a:ext cx="82296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84E19B-D82B-AB45-8F97-CE85449579E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17828"/>
            <a:ext cx="7772400" cy="1289804"/>
          </a:xfrm>
        </p:spPr>
        <p:txBody>
          <a:bodyPr anchor="b"/>
          <a:lstStyle/>
          <a:p>
            <a:r>
              <a:rPr lang="en-AU" dirty="0" smtClean="0"/>
              <a:t>Click to edit Master title style</a:t>
            </a:r>
            <a:endParaRPr lang="en-US" dirty="0"/>
          </a:p>
        </p:txBody>
      </p:sp>
      <p:sp>
        <p:nvSpPr>
          <p:cNvPr id="3" name="Subtitle 2"/>
          <p:cNvSpPr>
            <a:spLocks noGrp="1"/>
          </p:cNvSpPr>
          <p:nvPr>
            <p:ph type="subTitle" idx="1"/>
          </p:nvPr>
        </p:nvSpPr>
        <p:spPr>
          <a:xfrm>
            <a:off x="685800" y="2546533"/>
            <a:ext cx="7772400" cy="1682567"/>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edit Master subtitle style</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AU" dirty="0" smtClean="0"/>
              <a:t>Click to edit Master title style</a:t>
            </a:r>
            <a:endParaRPr lang="en-US" dirty="0"/>
          </a:p>
        </p:txBody>
      </p:sp>
      <p:sp>
        <p:nvSpPr>
          <p:cNvPr id="3" name="Content Placeholder 2"/>
          <p:cNvSpPr>
            <a:spLocks noGrp="1"/>
          </p:cNvSpPr>
          <p:nvPr>
            <p:ph idx="1"/>
          </p:nvPr>
        </p:nvSpPr>
        <p:spPr/>
        <p:txBody>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AU" dirty="0" smtClean="0"/>
              <a:t>Click to edit Master title style</a:t>
            </a:r>
            <a:endParaRPr lang="en-US" dirty="0"/>
          </a:p>
        </p:txBody>
      </p:sp>
      <p:sp>
        <p:nvSpPr>
          <p:cNvPr id="3" name="Content Placeholder 2"/>
          <p:cNvSpPr>
            <a:spLocks noGrp="1"/>
          </p:cNvSpPr>
          <p:nvPr>
            <p:ph sz="half" idx="1"/>
          </p:nvPr>
        </p:nvSpPr>
        <p:spPr>
          <a:xfrm>
            <a:off x="457200" y="1200151"/>
            <a:ext cx="4038600" cy="3394472"/>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Content Placeholder 3"/>
          <p:cNvSpPr>
            <a:spLocks noGrp="1"/>
          </p:cNvSpPr>
          <p:nvPr>
            <p:ph sz="half" idx="2"/>
          </p:nvPr>
        </p:nvSpPr>
        <p:spPr>
          <a:xfrm>
            <a:off x="4648200" y="1200151"/>
            <a:ext cx="4038600" cy="3394472"/>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lvl1pPr>
          </a:lstStyle>
          <a:p>
            <a:r>
              <a:rPr lang="en-AU" dirty="0" smtClean="0"/>
              <a:t>Click to edit Master title style</a:t>
            </a:r>
            <a:endParaRPr lang="en-US"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dirty="0"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AU" dirty="0" smtClean="0"/>
              <a:t>Click to edit Master title style</a:t>
            </a: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t"/>
          <a:lstStyle>
            <a:lvl1pPr algn="l">
              <a:defRPr sz="2000" b="1"/>
            </a:lvl1pPr>
          </a:lstStyle>
          <a:p>
            <a:r>
              <a:rPr lang="en-AU" dirty="0" smtClean="0"/>
              <a:t>Click to edit Master title style</a:t>
            </a:r>
            <a:endParaRPr lang="en-US" dirty="0"/>
          </a:p>
        </p:txBody>
      </p:sp>
      <p:sp>
        <p:nvSpPr>
          <p:cNvPr id="3" name="Content Placeholder 2"/>
          <p:cNvSpPr>
            <a:spLocks noGrp="1"/>
          </p:cNvSpPr>
          <p:nvPr>
            <p:ph idx="1"/>
          </p:nvPr>
        </p:nvSpPr>
        <p:spPr>
          <a:xfrm>
            <a:off x="3575050" y="204788"/>
            <a:ext cx="5111750" cy="4389835"/>
          </a:xfrm>
        </p:spPr>
        <p:txBody>
          <a:bodyPr/>
          <a:lstStyle>
            <a:lvl1pPr>
              <a:defRPr sz="24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600450"/>
            <a:ext cx="8229600" cy="425054"/>
          </a:xfrm>
        </p:spPr>
        <p:txBody>
          <a:bodyPr anchor="b"/>
          <a:lstStyle>
            <a:lvl1pPr algn="l">
              <a:defRPr sz="2000" b="1"/>
            </a:lvl1pPr>
          </a:lstStyle>
          <a:p>
            <a:r>
              <a:rPr lang="en-AU" dirty="0" smtClean="0"/>
              <a:t>Click to edit Master title style</a:t>
            </a:r>
            <a:endParaRPr lang="en-US" dirty="0"/>
          </a:p>
        </p:txBody>
      </p:sp>
      <p:sp>
        <p:nvSpPr>
          <p:cNvPr id="3" name="Picture Placeholder 2"/>
          <p:cNvSpPr>
            <a:spLocks noGrp="1"/>
          </p:cNvSpPr>
          <p:nvPr>
            <p:ph type="pic" idx="1"/>
          </p:nvPr>
        </p:nvSpPr>
        <p:spPr>
          <a:xfrm>
            <a:off x="457200" y="459581"/>
            <a:ext cx="82296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Click icon to add picture</a:t>
            </a:r>
            <a:endParaRPr lang="en-US"/>
          </a:p>
        </p:txBody>
      </p:sp>
      <p:sp>
        <p:nvSpPr>
          <p:cNvPr id="4" name="Text Placeholder 3"/>
          <p:cNvSpPr>
            <a:spLocks noGrp="1"/>
          </p:cNvSpPr>
          <p:nvPr>
            <p:ph type="body" sz="half" idx="2"/>
          </p:nvPr>
        </p:nvSpPr>
        <p:spPr>
          <a:xfrm>
            <a:off x="457200" y="4025503"/>
            <a:ext cx="82296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nchor="b"/>
          <a:lstStyle/>
          <a:p>
            <a:r>
              <a:rPr lang="en-AU" dirty="0" smtClean="0"/>
              <a:t>Click to edit Master title style</a:t>
            </a:r>
            <a:endParaRPr lang="en-US" dirty="0"/>
          </a:p>
        </p:txBody>
      </p:sp>
      <p:sp>
        <p:nvSpPr>
          <p:cNvPr id="3" name="Subtitle 2"/>
          <p:cNvSpPr>
            <a:spLocks noGrp="1"/>
          </p:cNvSpPr>
          <p:nvPr>
            <p:ph type="subTitle" idx="1"/>
          </p:nvPr>
        </p:nvSpPr>
        <p:spPr>
          <a:xfrm>
            <a:off x="685800" y="2787650"/>
            <a:ext cx="7772400" cy="144145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36A965-BE18-DA4B-B9B1-3D3097AE7885}"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36A965-BE18-DA4B-B9B1-3D3097AE7885}"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Content Placeholder 3"/>
          <p:cNvSpPr>
            <a:spLocks noGrp="1"/>
          </p:cNvSpPr>
          <p:nvPr>
            <p:ph sz="half" idx="2"/>
          </p:nvPr>
        </p:nvSpPr>
        <p:spPr>
          <a:xfrm>
            <a:off x="4648200" y="1200151"/>
            <a:ext cx="4038600" cy="3394472"/>
          </a:xfrm>
        </p:spPr>
        <p:txBody>
          <a:bodyPr/>
          <a:lstStyle>
            <a:lvl1pPr marL="0" indent="0">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36A965-BE18-DA4B-B9B1-3D3097AE788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092201"/>
            <a:ext cx="8229600" cy="2527299"/>
          </a:xfrm>
        </p:spPr>
        <p:txBody>
          <a:bodyPr anchor="ctr"/>
          <a:lstStyle/>
          <a:p>
            <a:r>
              <a:rPr lang="en-US" smtClean="0"/>
              <a:t>Click to edit Master title style</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36A965-BE18-DA4B-B9B1-3D3097AE7885}"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36A965-BE18-DA4B-B9B1-3D3097AE7885}"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t"/>
          <a:lstStyle>
            <a:lvl1pPr algn="l">
              <a:defRPr sz="2000" b="1"/>
            </a:lvl1pPr>
          </a:lstStyle>
          <a:p>
            <a:r>
              <a:rPr lang="en-AU" dirty="0" smtClean="0"/>
              <a:t>Click to edit Master title style</a:t>
            </a:r>
            <a:endParaRPr lang="en-US" dirty="0"/>
          </a:p>
        </p:txBody>
      </p:sp>
      <p:sp>
        <p:nvSpPr>
          <p:cNvPr id="3" name="Content Placeholder 2"/>
          <p:cNvSpPr>
            <a:spLocks noGrp="1"/>
          </p:cNvSpPr>
          <p:nvPr>
            <p:ph idx="1"/>
          </p:nvPr>
        </p:nvSpPr>
        <p:spPr>
          <a:xfrm>
            <a:off x="3575050" y="204788"/>
            <a:ext cx="5111750" cy="4265612"/>
          </a:xfrm>
        </p:spPr>
        <p:txBody>
          <a:bodyPr/>
          <a:lstStyle>
            <a:lvl1pPr>
              <a:defRPr sz="24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36A965-BE18-DA4B-B9B1-3D3097AE7885}"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600450"/>
            <a:ext cx="8322732" cy="425054"/>
          </a:xfrm>
        </p:spPr>
        <p:txBody>
          <a:bodyPr anchor="b"/>
          <a:lstStyle>
            <a:lvl1pPr algn="l">
              <a:defRPr sz="2000" b="1"/>
            </a:lvl1pPr>
          </a:lstStyle>
          <a:p>
            <a:r>
              <a:rPr lang="en-AU" dirty="0" smtClean="0"/>
              <a:t>Click to edit Master title style</a:t>
            </a:r>
            <a:endParaRPr lang="en-US" dirty="0"/>
          </a:p>
        </p:txBody>
      </p:sp>
      <p:sp>
        <p:nvSpPr>
          <p:cNvPr id="3" name="Picture Placeholder 2"/>
          <p:cNvSpPr>
            <a:spLocks noGrp="1"/>
          </p:cNvSpPr>
          <p:nvPr>
            <p:ph type="pic" idx="1"/>
          </p:nvPr>
        </p:nvSpPr>
        <p:spPr>
          <a:xfrm>
            <a:off x="457200" y="459581"/>
            <a:ext cx="8322733"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57200" y="4025504"/>
            <a:ext cx="8322732" cy="4639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36A965-BE18-DA4B-B9B1-3D3097AE788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17828"/>
            <a:ext cx="7772400" cy="1289804"/>
          </a:xfrm>
        </p:spPr>
        <p:txBody>
          <a:bodyPr anchor="b"/>
          <a:lstStyle/>
          <a:p>
            <a:r>
              <a:rPr lang="en-AU" dirty="0" smtClean="0"/>
              <a:t>Click to edit Master title style</a:t>
            </a:r>
            <a:endParaRPr lang="en-US" dirty="0"/>
          </a:p>
        </p:txBody>
      </p:sp>
      <p:sp>
        <p:nvSpPr>
          <p:cNvPr id="3" name="Subtitle 2"/>
          <p:cNvSpPr>
            <a:spLocks noGrp="1"/>
          </p:cNvSpPr>
          <p:nvPr>
            <p:ph type="subTitle" idx="1"/>
          </p:nvPr>
        </p:nvSpPr>
        <p:spPr>
          <a:xfrm>
            <a:off x="685800" y="2546533"/>
            <a:ext cx="7772400" cy="1682567"/>
          </a:xfr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4E19B-D82B-AB45-8F97-CE85449579E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AU" dirty="0" smtClean="0"/>
              <a:t>Click to edit Master title style</a:t>
            </a:r>
            <a:endParaRPr lang="en-US" dirty="0"/>
          </a:p>
        </p:txBody>
      </p:sp>
      <p:sp>
        <p:nvSpPr>
          <p:cNvPr id="3" name="Content Placeholder 2"/>
          <p:cNvSpPr>
            <a:spLocks noGrp="1"/>
          </p:cNvSpPr>
          <p:nvPr>
            <p:ph idx="1"/>
          </p:nvPr>
        </p:nvSpPr>
        <p:spPr/>
        <p:txBody>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4E19B-D82B-AB45-8F97-CE85449579E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AU" dirty="0"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F84E19B-D82B-AB45-8F97-CE85449579E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17828"/>
            <a:ext cx="7772400" cy="1289804"/>
          </a:xfrm>
        </p:spPr>
        <p:txBody>
          <a:bodyPr anchor="b"/>
          <a:lstStyle/>
          <a:p>
            <a:r>
              <a:rPr lang="en-AU" dirty="0" smtClean="0"/>
              <a:t>Click to edit Master title style</a:t>
            </a:r>
            <a:endParaRPr lang="en-US" dirty="0"/>
          </a:p>
        </p:txBody>
      </p:sp>
      <p:sp>
        <p:nvSpPr>
          <p:cNvPr id="3" name="Subtitle 2"/>
          <p:cNvSpPr>
            <a:spLocks noGrp="1"/>
          </p:cNvSpPr>
          <p:nvPr>
            <p:ph type="subTitle" idx="1"/>
          </p:nvPr>
        </p:nvSpPr>
        <p:spPr>
          <a:xfrm>
            <a:off x="685800" y="2546533"/>
            <a:ext cx="7772400" cy="1682567"/>
          </a:xfrm>
        </p:spPr>
        <p:txBody>
          <a:bodyPr/>
          <a:lstStyle>
            <a:lvl1pPr marL="0" indent="0" algn="l">
              <a:buNone/>
              <a:defRPr>
                <a:solidFill>
                  <a:srgbClr val="77787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edit Master subtitle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AU" dirty="0" smtClean="0"/>
              <a:t>Click to edit Master title style</a:t>
            </a:r>
            <a:endParaRPr lang="en-US" dirty="0"/>
          </a:p>
        </p:txBody>
      </p:sp>
      <p:sp>
        <p:nvSpPr>
          <p:cNvPr id="3" name="Content Placeholder 2"/>
          <p:cNvSpPr>
            <a:spLocks noGrp="1"/>
          </p:cNvSpPr>
          <p:nvPr>
            <p:ph idx="1"/>
          </p:nvPr>
        </p:nvSpPr>
        <p:spPr/>
        <p:txBody>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647701"/>
            <a:ext cx="8229600" cy="3124199"/>
          </a:xfrm>
        </p:spPr>
        <p:txBody>
          <a:bodyPr anchor="ctr"/>
          <a:lstStyle/>
          <a:p>
            <a:r>
              <a:rPr lang="en-AU" dirty="0"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2.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4.jpe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5.jpe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image" Target="../media/image6.jpeg"/></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76349"/>
            <a:ext cx="8229600" cy="85725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2235201"/>
            <a:ext cx="8229600" cy="1898650"/>
          </a:xfrm>
          <a:prstGeom prst="rect">
            <a:avLst/>
          </a:prstGeom>
        </p:spPr>
        <p:txBody>
          <a:bodyPr vert="horz" lIns="91440" tIns="45720" rIns="91440" bIns="45720" rtlCol="0">
            <a:normAutofit/>
          </a:bodyPr>
          <a:lstStyle/>
          <a:p>
            <a:pPr lvl="0"/>
            <a:r>
              <a:rPr lang="en-AU" dirty="0" smtClean="0"/>
              <a:t>Click to edit Master text styles</a:t>
            </a:r>
          </a:p>
          <a:p>
            <a:pPr lvl="0"/>
            <a:r>
              <a:rPr lang="en-AU" dirty="0" smtClean="0"/>
              <a:t>Second level</a:t>
            </a:r>
          </a:p>
        </p:txBody>
      </p:sp>
      <p:sp>
        <p:nvSpPr>
          <p:cNvPr id="4" name="TextBox 3"/>
          <p:cNvSpPr txBox="1"/>
          <p:nvPr userDrawn="1"/>
        </p:nvSpPr>
        <p:spPr>
          <a:xfrm>
            <a:off x="457200" y="247650"/>
            <a:ext cx="8229600" cy="369332"/>
          </a:xfrm>
          <a:prstGeom prst="rect">
            <a:avLst/>
          </a:prstGeom>
          <a:noFill/>
        </p:spPr>
        <p:txBody>
          <a:bodyPr wrap="square" rtlCol="0">
            <a:spAutoFit/>
          </a:bodyPr>
          <a:lstStyle/>
          <a:p>
            <a:pPr algn="r"/>
            <a:r>
              <a:rPr lang="en-US" dirty="0" smtClean="0">
                <a:solidFill>
                  <a:schemeClr val="tx2"/>
                </a:solidFill>
              </a:rPr>
              <a:t>Federation College</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Lst>
  <p:timing>
    <p:tnLst>
      <p:par>
        <p:cTn id="1" dur="indefinite" restart="never" nodeType="tmRoot"/>
      </p:par>
    </p:tnLst>
  </p:timing>
  <p:hf hdr="0" dt="0"/>
  <p:txStyles>
    <p:titleStyle>
      <a:lvl1pPr algn="l" defTabSz="457200" rtl="0" eaLnBrk="1" latinLnBrk="0" hangingPunct="1">
        <a:spcBef>
          <a:spcPct val="0"/>
        </a:spcBef>
        <a:buNone/>
        <a:defRPr sz="3600" b="1" kern="1200">
          <a:solidFill>
            <a:srgbClr val="FFFFFF"/>
          </a:solidFill>
          <a:latin typeface="+mj-lt"/>
          <a:ea typeface="+mj-ea"/>
          <a:cs typeface="+mj-cs"/>
        </a:defRPr>
      </a:lvl1pPr>
    </p:titleStyle>
    <p:bodyStyle>
      <a:lvl1pPr marL="0" indent="0" algn="l" defTabSz="457200" rtl="0" eaLnBrk="1" latinLnBrk="0" hangingPunct="1">
        <a:spcBef>
          <a:spcPts val="500"/>
        </a:spcBef>
        <a:buFont typeface="Arial"/>
        <a:buNone/>
        <a:defRPr sz="18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bg1"/>
          </a:solidFill>
          <a:latin typeface="+mn-lt"/>
          <a:ea typeface="+mn-ea"/>
          <a:cs typeface="+mn-cs"/>
        </a:defRPr>
      </a:lvl3pPr>
      <a:lvl4pPr marL="1600200" indent="-228600" algn="l" defTabSz="457200" rtl="0" eaLnBrk="1" latinLnBrk="0" hangingPunct="1">
        <a:spcBef>
          <a:spcPct val="20000"/>
        </a:spcBef>
        <a:buClr>
          <a:schemeClr val="bg1"/>
        </a:buClr>
        <a:buFont typeface="Lucida Grande"/>
        <a:buChar char="&gt;"/>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76349"/>
            <a:ext cx="8229600" cy="857250"/>
          </a:xfrm>
          <a:prstGeom prst="rect">
            <a:avLst/>
          </a:prstGeom>
        </p:spPr>
        <p:txBody>
          <a:bodyPr vert="horz" lIns="91440" tIns="45720" rIns="91440" bIns="45720" rtlCol="0" anchor="b">
            <a:normAutofit/>
          </a:bodyPr>
          <a:lstStyle/>
          <a:p>
            <a:r>
              <a:rPr lang="en-AU" dirty="0" smtClean="0"/>
              <a:t>Click to edit Master title style</a:t>
            </a:r>
            <a:endParaRPr lang="en-US" dirty="0"/>
          </a:p>
        </p:txBody>
      </p:sp>
      <p:sp>
        <p:nvSpPr>
          <p:cNvPr id="3" name="Text Placeholder 2"/>
          <p:cNvSpPr>
            <a:spLocks noGrp="1"/>
          </p:cNvSpPr>
          <p:nvPr>
            <p:ph type="body" idx="1"/>
          </p:nvPr>
        </p:nvSpPr>
        <p:spPr>
          <a:xfrm>
            <a:off x="457200" y="2235201"/>
            <a:ext cx="8229600" cy="1898650"/>
          </a:xfrm>
          <a:prstGeom prst="rect">
            <a:avLst/>
          </a:prstGeom>
        </p:spPr>
        <p:txBody>
          <a:bodyPr vert="horz" lIns="91440" tIns="45720" rIns="91440" bIns="45720" rtlCol="0">
            <a:normAutofit/>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7" name="TextBox 6"/>
          <p:cNvSpPr txBox="1"/>
          <p:nvPr userDrawn="1"/>
        </p:nvSpPr>
        <p:spPr>
          <a:xfrm>
            <a:off x="457200" y="247650"/>
            <a:ext cx="8229600" cy="369332"/>
          </a:xfrm>
          <a:prstGeom prst="rect">
            <a:avLst/>
          </a:prstGeom>
          <a:noFill/>
        </p:spPr>
        <p:txBody>
          <a:bodyPr wrap="square" rtlCol="0">
            <a:spAutoFit/>
          </a:bodyPr>
          <a:lstStyle/>
          <a:p>
            <a:pPr algn="r"/>
            <a:r>
              <a:rPr lang="en-US" dirty="0" smtClean="0">
                <a:solidFill>
                  <a:schemeClr val="tx2"/>
                </a:solidFill>
              </a:rPr>
              <a:t>Federation College</a:t>
            </a:r>
            <a:endParaRPr lang="en-US" dirty="0">
              <a:solidFill>
                <a:schemeClr val="tx2"/>
              </a:solidFill>
            </a:endParaRPr>
          </a:p>
        </p:txBody>
      </p:sp>
      <p:sp>
        <p:nvSpPr>
          <p:cNvPr id="5" name="Footer Placeholder 4"/>
          <p:cNvSpPr>
            <a:spLocks noGrp="1"/>
          </p:cNvSpPr>
          <p:nvPr>
            <p:ph type="ftr" sz="quarter" idx="3"/>
          </p:nvPr>
        </p:nvSpPr>
        <p:spPr>
          <a:xfrm>
            <a:off x="457200" y="4668042"/>
            <a:ext cx="3530600" cy="170657"/>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063068" y="4668042"/>
            <a:ext cx="931333" cy="170657"/>
          </a:xfrm>
          <a:prstGeom prst="rect">
            <a:avLst/>
          </a:prstGeom>
        </p:spPr>
        <p:txBody>
          <a:bodyPr vert="horz" lIns="91440" tIns="45720" rIns="91440" bIns="45720" rtlCol="0" anchor="ctr"/>
          <a:lstStyle>
            <a:lvl1pPr algn="r">
              <a:defRPr sz="1000">
                <a:solidFill>
                  <a:schemeClr val="tx1">
                    <a:tint val="75000"/>
                  </a:schemeClr>
                </a:solidFill>
              </a:defRPr>
            </a:lvl1pPr>
          </a:lstStyle>
          <a:p>
            <a:fld id="{AF84E19B-D82B-AB45-8F97-CE85449579E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Lst>
  <p:timing>
    <p:tnLst>
      <p:par>
        <p:cTn id="1" dur="indefinite" restart="never" nodeType="tmRoot"/>
      </p:par>
    </p:tnLst>
  </p:timing>
  <p:hf hdr="0" dt="0"/>
  <p:txStyles>
    <p:titleStyle>
      <a:lvl1pPr algn="l" defTabSz="457200" rtl="0" eaLnBrk="1" latinLnBrk="0" hangingPunct="1">
        <a:spcBef>
          <a:spcPct val="0"/>
        </a:spcBef>
        <a:buNone/>
        <a:defRPr sz="3600" b="1" kern="1200">
          <a:solidFill>
            <a:srgbClr val="FFFFFF"/>
          </a:solidFill>
          <a:latin typeface="+mj-lt"/>
          <a:ea typeface="+mj-ea"/>
          <a:cs typeface="+mj-cs"/>
        </a:defRPr>
      </a:lvl1pPr>
    </p:titleStyle>
    <p:bodyStyle>
      <a:lvl1pPr marL="0" indent="0" algn="l" defTabSz="457200" rtl="0" eaLnBrk="1" latinLnBrk="0" hangingPunct="1">
        <a:spcBef>
          <a:spcPts val="500"/>
        </a:spcBef>
        <a:buFont typeface="Arial"/>
        <a:buNone/>
        <a:defRPr sz="2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bg1"/>
          </a:solidFill>
          <a:latin typeface="+mn-lt"/>
          <a:ea typeface="+mn-ea"/>
          <a:cs typeface="+mn-cs"/>
        </a:defRPr>
      </a:lvl3pPr>
      <a:lvl4pPr marL="1600200" indent="-228600" algn="l" defTabSz="457200" rtl="0" eaLnBrk="1" latinLnBrk="0" hangingPunct="1">
        <a:spcBef>
          <a:spcPct val="20000"/>
        </a:spcBef>
        <a:buClr>
          <a:schemeClr val="bg1"/>
        </a:buClr>
        <a:buFont typeface="Lucida Grande"/>
        <a:buChar char="&gt;"/>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76349"/>
            <a:ext cx="8229600" cy="857250"/>
          </a:xfrm>
          <a:prstGeom prst="rect">
            <a:avLst/>
          </a:prstGeom>
        </p:spPr>
        <p:txBody>
          <a:bodyPr vert="horz" lIns="91440" tIns="45720" rIns="91440" bIns="45720" rtlCol="0" anchor="b">
            <a:normAutofit/>
          </a:bodyPr>
          <a:lstStyle/>
          <a:p>
            <a:r>
              <a:rPr lang="en-AU" dirty="0" smtClean="0"/>
              <a:t>Click to edit Master title style</a:t>
            </a:r>
            <a:endParaRPr lang="en-US" dirty="0"/>
          </a:p>
        </p:txBody>
      </p:sp>
      <p:sp>
        <p:nvSpPr>
          <p:cNvPr id="3" name="Text Placeholder 2"/>
          <p:cNvSpPr>
            <a:spLocks noGrp="1"/>
          </p:cNvSpPr>
          <p:nvPr>
            <p:ph type="body" idx="1"/>
          </p:nvPr>
        </p:nvSpPr>
        <p:spPr>
          <a:xfrm>
            <a:off x="457200" y="2235201"/>
            <a:ext cx="8229600" cy="1898650"/>
          </a:xfrm>
          <a:prstGeom prst="rect">
            <a:avLst/>
          </a:prstGeom>
        </p:spPr>
        <p:txBody>
          <a:bodyPr vert="horz" lIns="91440" tIns="45720" rIns="91440" bIns="45720" rtlCol="0">
            <a:normAutofit/>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TextBox 3"/>
          <p:cNvSpPr txBox="1"/>
          <p:nvPr userDrawn="1"/>
        </p:nvSpPr>
        <p:spPr>
          <a:xfrm>
            <a:off x="457200" y="247650"/>
            <a:ext cx="8229600" cy="369332"/>
          </a:xfrm>
          <a:prstGeom prst="rect">
            <a:avLst/>
          </a:prstGeom>
          <a:noFill/>
        </p:spPr>
        <p:txBody>
          <a:bodyPr wrap="square" rtlCol="0">
            <a:spAutoFit/>
          </a:bodyPr>
          <a:lstStyle/>
          <a:p>
            <a:pPr algn="r"/>
            <a:r>
              <a:rPr lang="en-US" dirty="0" smtClean="0">
                <a:solidFill>
                  <a:schemeClr val="tx2"/>
                </a:solidFill>
              </a:rPr>
              <a:t>Federation College</a:t>
            </a:r>
            <a:endParaRPr lang="en-US" dirty="0">
              <a:solidFill>
                <a:schemeClr val="tx2"/>
              </a:solidFill>
            </a:endParaRPr>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Lst>
  <p:timing>
    <p:tnLst>
      <p:par>
        <p:cTn id="1" dur="indefinite" restart="never" nodeType="tmRoot"/>
      </p:par>
    </p:tnLst>
  </p:timing>
  <p:hf hdr="0" dt="0"/>
  <p:txStyles>
    <p:titleStyle>
      <a:lvl1pPr algn="l" defTabSz="457200" rtl="0" eaLnBrk="1" latinLnBrk="0" hangingPunct="1">
        <a:spcBef>
          <a:spcPct val="0"/>
        </a:spcBef>
        <a:buNone/>
        <a:defRPr sz="3600" b="1" kern="1200">
          <a:solidFill>
            <a:schemeClr val="tx2"/>
          </a:solidFill>
          <a:latin typeface="+mj-lt"/>
          <a:ea typeface="+mj-ea"/>
          <a:cs typeface="+mj-cs"/>
        </a:defRPr>
      </a:lvl1pPr>
    </p:titleStyle>
    <p:bodyStyle>
      <a:lvl1pPr marL="0" indent="0" algn="l" defTabSz="457200" rtl="0" eaLnBrk="1" latinLnBrk="0" hangingPunct="1">
        <a:spcBef>
          <a:spcPts val="500"/>
        </a:spcBef>
        <a:buFont typeface="Arial"/>
        <a:buNone/>
        <a:defRPr sz="2400" kern="1200">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accent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accent1"/>
          </a:solidFill>
          <a:latin typeface="+mn-lt"/>
          <a:ea typeface="+mn-ea"/>
          <a:cs typeface="+mn-cs"/>
        </a:defRPr>
      </a:lvl3pPr>
      <a:lvl4pPr marL="1600200" indent="-228600" algn="l" defTabSz="457200" rtl="0" eaLnBrk="1" latinLnBrk="0" hangingPunct="1">
        <a:spcBef>
          <a:spcPct val="20000"/>
        </a:spcBef>
        <a:buClr>
          <a:schemeClr val="bg1"/>
        </a:buClr>
        <a:buFont typeface="Lucida Grande"/>
        <a:buChar char="&gt;"/>
        <a:defRPr sz="2000" kern="1200">
          <a:solidFill>
            <a:schemeClr val="accent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76349"/>
            <a:ext cx="8229600" cy="857250"/>
          </a:xfrm>
          <a:prstGeom prst="rect">
            <a:avLst/>
          </a:prstGeom>
        </p:spPr>
        <p:txBody>
          <a:bodyPr vert="horz" lIns="91440" tIns="45720" rIns="91440" bIns="45720" rtlCol="0" anchor="b">
            <a:normAutofit/>
          </a:bodyPr>
          <a:lstStyle/>
          <a:p>
            <a:r>
              <a:rPr lang="en-AU" dirty="0" smtClean="0"/>
              <a:t>Click to edit Master title style</a:t>
            </a:r>
            <a:endParaRPr lang="en-US" dirty="0"/>
          </a:p>
        </p:txBody>
      </p:sp>
      <p:sp>
        <p:nvSpPr>
          <p:cNvPr id="3" name="Text Placeholder 2"/>
          <p:cNvSpPr>
            <a:spLocks noGrp="1"/>
          </p:cNvSpPr>
          <p:nvPr>
            <p:ph type="body" idx="1"/>
          </p:nvPr>
        </p:nvSpPr>
        <p:spPr>
          <a:xfrm>
            <a:off x="457200" y="2235201"/>
            <a:ext cx="8229600" cy="1898650"/>
          </a:xfrm>
          <a:prstGeom prst="rect">
            <a:avLst/>
          </a:prstGeom>
        </p:spPr>
        <p:txBody>
          <a:bodyPr vert="horz" lIns="91440" tIns="45720" rIns="91440" bIns="45720" rtlCol="0">
            <a:normAutofit/>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7" name="TextBox 6"/>
          <p:cNvSpPr txBox="1"/>
          <p:nvPr userDrawn="1"/>
        </p:nvSpPr>
        <p:spPr>
          <a:xfrm>
            <a:off x="457200" y="247650"/>
            <a:ext cx="8229600" cy="369332"/>
          </a:xfrm>
          <a:prstGeom prst="rect">
            <a:avLst/>
          </a:prstGeom>
          <a:noFill/>
        </p:spPr>
        <p:txBody>
          <a:bodyPr wrap="square" rtlCol="0">
            <a:spAutoFit/>
          </a:bodyPr>
          <a:lstStyle/>
          <a:p>
            <a:pPr algn="r"/>
            <a:r>
              <a:rPr lang="en-US" dirty="0" smtClean="0">
                <a:solidFill>
                  <a:schemeClr val="tx2"/>
                </a:solidFill>
              </a:rPr>
              <a:t>Federation College</a:t>
            </a:r>
            <a:endParaRPr lang="en-US" dirty="0">
              <a:solidFill>
                <a:schemeClr val="tx2"/>
              </a:solidFill>
            </a:endParaRPr>
          </a:p>
        </p:txBody>
      </p:sp>
      <p:sp>
        <p:nvSpPr>
          <p:cNvPr id="5" name="Footer Placeholder 4"/>
          <p:cNvSpPr>
            <a:spLocks noGrp="1"/>
          </p:cNvSpPr>
          <p:nvPr>
            <p:ph type="ftr" sz="quarter" idx="3"/>
          </p:nvPr>
        </p:nvSpPr>
        <p:spPr>
          <a:xfrm>
            <a:off x="457200" y="4668042"/>
            <a:ext cx="3530600" cy="170657"/>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063068" y="4668042"/>
            <a:ext cx="931333" cy="170657"/>
          </a:xfrm>
          <a:prstGeom prst="rect">
            <a:avLst/>
          </a:prstGeom>
        </p:spPr>
        <p:txBody>
          <a:bodyPr vert="horz" lIns="91440" tIns="45720" rIns="91440" bIns="45720" rtlCol="0" anchor="ctr"/>
          <a:lstStyle>
            <a:lvl1pPr algn="r">
              <a:defRPr sz="1000">
                <a:solidFill>
                  <a:schemeClr val="tx1">
                    <a:tint val="75000"/>
                  </a:schemeClr>
                </a:solidFill>
              </a:defRPr>
            </a:lvl1pPr>
          </a:lstStyle>
          <a:p>
            <a:fld id="{AF84E19B-D82B-AB45-8F97-CE85449579E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Lst>
  <p:timing>
    <p:tnLst>
      <p:par>
        <p:cTn id="1" dur="indefinite" restart="never" nodeType="tmRoot"/>
      </p:par>
    </p:tnLst>
  </p:timing>
  <p:hf hdr="0" dt="0"/>
  <p:txStyles>
    <p:titleStyle>
      <a:lvl1pPr algn="l" defTabSz="457200" rtl="0" eaLnBrk="1" latinLnBrk="0" hangingPunct="1">
        <a:spcBef>
          <a:spcPct val="0"/>
        </a:spcBef>
        <a:buNone/>
        <a:defRPr sz="3600" b="1" kern="1200">
          <a:solidFill>
            <a:schemeClr val="tx2"/>
          </a:solidFill>
          <a:latin typeface="+mj-lt"/>
          <a:ea typeface="+mj-ea"/>
          <a:cs typeface="+mj-cs"/>
        </a:defRPr>
      </a:lvl1pPr>
    </p:titleStyle>
    <p:bodyStyle>
      <a:lvl1pPr marL="0" indent="0" algn="l" defTabSz="457200" rtl="0" eaLnBrk="1" latinLnBrk="0" hangingPunct="1">
        <a:spcBef>
          <a:spcPts val="500"/>
        </a:spcBef>
        <a:buFont typeface="Arial"/>
        <a:buNone/>
        <a:defRPr sz="2400" kern="1200">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accent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accent1"/>
          </a:solidFill>
          <a:latin typeface="+mn-lt"/>
          <a:ea typeface="+mn-ea"/>
          <a:cs typeface="+mn-cs"/>
        </a:defRPr>
      </a:lvl3pPr>
      <a:lvl4pPr marL="1600200" indent="-228600" algn="l" defTabSz="457200" rtl="0" eaLnBrk="1" latinLnBrk="0" hangingPunct="1">
        <a:spcBef>
          <a:spcPct val="20000"/>
        </a:spcBef>
        <a:buClr>
          <a:schemeClr val="bg1"/>
        </a:buClr>
        <a:buFont typeface="Lucida Grande"/>
        <a:buChar char="&gt;"/>
        <a:defRPr sz="2000" kern="1200">
          <a:solidFill>
            <a:schemeClr val="accent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t">
            <a:normAutofit/>
          </a:bodyPr>
          <a:lstStyle/>
          <a:p>
            <a:r>
              <a:rPr lang="en-AU"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5" name="Footer Placeholder 4"/>
          <p:cNvSpPr>
            <a:spLocks noGrp="1"/>
          </p:cNvSpPr>
          <p:nvPr>
            <p:ph type="ftr" sz="quarter" idx="3"/>
          </p:nvPr>
        </p:nvSpPr>
        <p:spPr>
          <a:xfrm>
            <a:off x="457200" y="4870450"/>
            <a:ext cx="5562600" cy="170657"/>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870450"/>
            <a:ext cx="2133600" cy="170657"/>
          </a:xfrm>
          <a:prstGeom prst="rect">
            <a:avLst/>
          </a:prstGeom>
        </p:spPr>
        <p:txBody>
          <a:bodyPr vert="horz" lIns="91440" tIns="45720" rIns="91440" bIns="45720" rtlCol="0" anchor="ctr"/>
          <a:lstStyle>
            <a:lvl1pPr algn="r">
              <a:defRPr sz="1000">
                <a:solidFill>
                  <a:schemeClr val="tx1">
                    <a:tint val="75000"/>
                  </a:schemeClr>
                </a:solidFill>
              </a:defRPr>
            </a:lvl1pPr>
          </a:lstStyle>
          <a:p>
            <a:fld id="{AF84E19B-D82B-AB45-8F97-CE85449579E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Lst>
  <p:timing>
    <p:tnLst>
      <p:par>
        <p:cTn id="1" dur="indefinite" restart="never" nodeType="tmRoot"/>
      </p:par>
    </p:tnLst>
  </p:timing>
  <p:hf hdr="0" dt="0"/>
  <p:txStyles>
    <p:titleStyle>
      <a:lvl1pPr algn="l" defTabSz="457200" rtl="0" eaLnBrk="1" latinLnBrk="0" hangingPunct="1">
        <a:spcBef>
          <a:spcPct val="0"/>
        </a:spcBef>
        <a:buNone/>
        <a:defRPr sz="3600" b="1" kern="1200">
          <a:solidFill>
            <a:schemeClr val="tx2"/>
          </a:solidFill>
          <a:latin typeface="+mj-lt"/>
          <a:ea typeface="+mj-ea"/>
          <a:cs typeface="+mj-cs"/>
        </a:defRPr>
      </a:lvl1pPr>
    </p:titleStyle>
    <p:bodyStyle>
      <a:lvl1pPr marL="0" indent="0" algn="l" defTabSz="457200" rtl="0" eaLnBrk="1" latinLnBrk="0" hangingPunct="1">
        <a:spcBef>
          <a:spcPts val="500"/>
        </a:spcBef>
        <a:buFont typeface="Arial"/>
        <a:buNone/>
        <a:defRPr sz="24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777877"/>
          </a:solidFill>
          <a:latin typeface="+mn-lt"/>
          <a:ea typeface="+mn-ea"/>
          <a:cs typeface="+mn-cs"/>
        </a:defRPr>
      </a:lvl3pPr>
      <a:lvl4pPr marL="1600200" indent="-228600" algn="l" defTabSz="457200" rtl="0" eaLnBrk="1" latinLnBrk="0" hangingPunct="1">
        <a:spcBef>
          <a:spcPct val="20000"/>
        </a:spcBef>
        <a:buClr>
          <a:schemeClr val="accent1"/>
        </a:buClr>
        <a:buFont typeface="Lucida Grande"/>
        <a:buChar char="&gt;"/>
        <a:defRPr sz="2000" kern="1200">
          <a:solidFill>
            <a:srgbClr val="777877"/>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77787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t">
            <a:normAutofit/>
          </a:bodyPr>
          <a:lstStyle/>
          <a:p>
            <a:r>
              <a:rPr lang="en-AU"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8" r:id="rId6"/>
    <p:sldLayoutId id="2147483689" r:id="rId7"/>
  </p:sldLayoutIdLst>
  <p:timing>
    <p:tnLst>
      <p:par>
        <p:cTn id="1" dur="indefinite" restart="never" nodeType="tmRoot"/>
      </p:par>
    </p:tnLst>
  </p:timing>
  <p:hf hdr="0" dt="0"/>
  <p:txStyles>
    <p:titleStyle>
      <a:lvl1pPr algn="l" defTabSz="457200" rtl="0" eaLnBrk="1" latinLnBrk="0" hangingPunct="1">
        <a:spcBef>
          <a:spcPct val="0"/>
        </a:spcBef>
        <a:buNone/>
        <a:defRPr sz="3600" b="1" kern="1200">
          <a:solidFill>
            <a:srgbClr val="004A8D"/>
          </a:solidFill>
          <a:latin typeface="+mj-lt"/>
          <a:ea typeface="+mj-ea"/>
          <a:cs typeface="+mj-cs"/>
        </a:defRPr>
      </a:lvl1pPr>
    </p:titleStyle>
    <p:bodyStyle>
      <a:lvl1pPr marL="0" indent="0" algn="l" defTabSz="457200" rtl="0" eaLnBrk="1" latinLnBrk="0" hangingPunct="1">
        <a:spcBef>
          <a:spcPts val="500"/>
        </a:spcBef>
        <a:buFont typeface="Arial"/>
        <a:buNone/>
        <a:defRPr sz="2400" kern="1200">
          <a:solidFill>
            <a:srgbClr val="004A8D"/>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rgbClr val="004A8D"/>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777877"/>
          </a:solidFill>
          <a:latin typeface="+mn-lt"/>
          <a:ea typeface="+mn-ea"/>
          <a:cs typeface="+mn-cs"/>
        </a:defRPr>
      </a:lvl3pPr>
      <a:lvl4pPr marL="1600200" indent="-228600" algn="l" defTabSz="457200" rtl="0" eaLnBrk="1" latinLnBrk="0" hangingPunct="1">
        <a:spcBef>
          <a:spcPct val="20000"/>
        </a:spcBef>
        <a:buClr>
          <a:schemeClr val="accent1"/>
        </a:buClr>
        <a:buFont typeface="Lucida Grande"/>
        <a:buChar char="&gt;"/>
        <a:defRPr sz="2000" kern="1200">
          <a:solidFill>
            <a:srgbClr val="777877"/>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77787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t">
            <a:normAutofit/>
          </a:bodyPr>
          <a:lstStyle/>
          <a:p>
            <a:r>
              <a:rPr lang="en-AU" dirty="0" smtClean="0"/>
              <a:t>Click to edit Master title style</a:t>
            </a:r>
            <a:endParaRPr lang="en-US" dirty="0"/>
          </a:p>
        </p:txBody>
      </p:sp>
      <p:sp>
        <p:nvSpPr>
          <p:cNvPr id="3" name="Text Placeholder 2"/>
          <p:cNvSpPr>
            <a:spLocks noGrp="1"/>
          </p:cNvSpPr>
          <p:nvPr>
            <p:ph type="body" idx="1"/>
          </p:nvPr>
        </p:nvSpPr>
        <p:spPr>
          <a:xfrm>
            <a:off x="457200" y="1200150"/>
            <a:ext cx="8229600" cy="3251200"/>
          </a:xfrm>
          <a:prstGeom prst="rect">
            <a:avLst/>
          </a:prstGeom>
        </p:spPr>
        <p:txBody>
          <a:bodyPr vert="horz" lIns="91440" tIns="45720" rIns="91440" bIns="45720" rtlCol="0">
            <a:normAutofit/>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5" name="Footer Placeholder 4"/>
          <p:cNvSpPr>
            <a:spLocks noGrp="1"/>
          </p:cNvSpPr>
          <p:nvPr>
            <p:ph type="ftr" sz="quarter" idx="3"/>
          </p:nvPr>
        </p:nvSpPr>
        <p:spPr>
          <a:xfrm>
            <a:off x="457200" y="4857751"/>
            <a:ext cx="4699000" cy="183356"/>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257800" y="4857751"/>
            <a:ext cx="965200" cy="183356"/>
          </a:xfrm>
          <a:prstGeom prst="rect">
            <a:avLst/>
          </a:prstGeom>
        </p:spPr>
        <p:txBody>
          <a:bodyPr vert="horz" lIns="91440" tIns="45720" rIns="91440" bIns="45720" rtlCol="0" anchor="ctr"/>
          <a:lstStyle>
            <a:lvl1pPr algn="r">
              <a:defRPr sz="1000">
                <a:solidFill>
                  <a:schemeClr val="tx1">
                    <a:tint val="75000"/>
                  </a:schemeClr>
                </a:solidFill>
              </a:defRPr>
            </a:lvl1pPr>
          </a:lstStyle>
          <a:p>
            <a:fld id="{6936A965-BE18-DA4B-B9B1-3D3097AE788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5" r:id="rId3"/>
    <p:sldLayoutId id="2147483676" r:id="rId4"/>
    <p:sldLayoutId id="2147483677" r:id="rId5"/>
    <p:sldLayoutId id="2147483679" r:id="rId6"/>
    <p:sldLayoutId id="2147483680" r:id="rId7"/>
  </p:sldLayoutIdLst>
  <p:hf hdr="0" dt="0"/>
  <p:txStyles>
    <p:titleStyle>
      <a:lvl1pPr algn="l" defTabSz="457200" rtl="0" eaLnBrk="1" latinLnBrk="0" hangingPunct="1">
        <a:spcBef>
          <a:spcPct val="0"/>
        </a:spcBef>
        <a:buNone/>
        <a:defRPr sz="3600" b="1" kern="1200">
          <a:solidFill>
            <a:srgbClr val="004A8D"/>
          </a:solidFill>
          <a:latin typeface="+mj-lt"/>
          <a:ea typeface="+mj-ea"/>
          <a:cs typeface="+mj-cs"/>
        </a:defRPr>
      </a:lvl1pPr>
    </p:titleStyle>
    <p:bodyStyle>
      <a:lvl1pPr marL="0" indent="0" algn="l" defTabSz="457200" rtl="0" eaLnBrk="1" latinLnBrk="0" hangingPunct="1">
        <a:spcBef>
          <a:spcPct val="20000"/>
        </a:spcBef>
        <a:buFont typeface="Arial"/>
        <a:buNone/>
        <a:defRPr sz="2400" kern="1200">
          <a:solidFill>
            <a:srgbClr val="004A8D"/>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rgbClr val="004A8D"/>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777877"/>
          </a:solidFill>
          <a:latin typeface="+mn-lt"/>
          <a:ea typeface="+mn-ea"/>
          <a:cs typeface="+mn-cs"/>
        </a:defRPr>
      </a:lvl3pPr>
      <a:lvl4pPr marL="1600200" indent="-228600" algn="l" defTabSz="457200" rtl="0" eaLnBrk="1" latinLnBrk="0" hangingPunct="1">
        <a:spcBef>
          <a:spcPct val="20000"/>
        </a:spcBef>
        <a:buFont typeface="Lucida Grande"/>
        <a:buChar char="&gt;"/>
        <a:defRPr sz="2000" kern="1200">
          <a:solidFill>
            <a:srgbClr val="777877"/>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77787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8" Type="http://schemas.openxmlformats.org/officeDocument/2006/relationships/hyperlink" Target="http://monitor.icef.com/2018/04/australias-international-education-exports-grew-22-2017/" TargetMode="External"/><Relationship Id="rId3" Type="http://schemas.openxmlformats.org/officeDocument/2006/relationships/hyperlink" Target="https://internationaleducation.gov.au/research/International-Student-Data/Documents/MONTHLY%20SUMMARIES/2018/Dec%202018%20MonthlyInfographic.pdf" TargetMode="External"/><Relationship Id="rId7" Type="http://schemas.openxmlformats.org/officeDocument/2006/relationships/hyperlink" Target="https://www.about.hsbc.com.au/-/media/australia/en/news-and-media/2013-08-13-press-release-australia-the-most-expensive-country-for-international-study-but-tide-may-turn-public+&amp;cd=3&amp;hl=en&amp;ct=clnk&amp;gl=au" TargetMode="External"/><Relationship Id="rId12" Type="http://schemas.openxmlformats.org/officeDocument/2006/relationships/hyperlink" Target="https://www.abc.net.au/news/2019-05-06/universities-lowering-english-standards/11063626" TargetMode="External"/><Relationship Id="rId2" Type="http://schemas.openxmlformats.org/officeDocument/2006/relationships/hyperlink" Target="https://www.theage.com.au/national/victoria/freeze-on-international-students-at-victorian-state-schools-20190430-p51ipq.html" TargetMode="External"/><Relationship Id="rId1" Type="http://schemas.openxmlformats.org/officeDocument/2006/relationships/slideLayout" Target="../slideLayouts/slideLayout14.xml"/><Relationship Id="rId6" Type="http://schemas.openxmlformats.org/officeDocument/2006/relationships/hyperlink" Target="https://theconversation.com/we-need-to-make-sure-the-international-student-boom-is-sustainable-86394" TargetMode="External"/><Relationship Id="rId11" Type="http://schemas.openxmlformats.org/officeDocument/2006/relationships/hyperlink" Target="https://www.oecd-ilibrary.org/docserver/eag-2018-en.pdf?expires=1557386444&amp;id=id&amp;accname=guest&amp;checksum=6B0CC285CA7D298D3436E6B04CF639CA" TargetMode="External"/><Relationship Id="rId5" Type="http://schemas.openxmlformats.org/officeDocument/2006/relationships/hyperlink" Target="https://internationaleducation.gov.au/research/Research-Snapshots/Documents/Location%20of%20International%20Students%20in%202018.pdf" TargetMode="External"/><Relationship Id="rId10" Type="http://schemas.openxmlformats.org/officeDocument/2006/relationships/hyperlink" Target="https://www.ielts.org/-/media/publications/guide-for-institutions/ielts-guide-for-institutions-uk.ashx?la=en-us" TargetMode="External"/><Relationship Id="rId4" Type="http://schemas.openxmlformats.org/officeDocument/2006/relationships/hyperlink" Target="https://internationaleducation.gov.au/research/International-Student-Data/Pages/InternationalStudentData2019.aspx" TargetMode="External"/><Relationship Id="rId9" Type="http://schemas.openxmlformats.org/officeDocument/2006/relationships/hyperlink" Target="http://monitor.icef.com/2019/03/double-digit-growth-australias-foreign-enrolment-2018/"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50045" y="563989"/>
            <a:ext cx="8601450" cy="1927447"/>
          </a:xfrm>
        </p:spPr>
        <p:txBody>
          <a:bodyPr>
            <a:normAutofit/>
          </a:bodyPr>
          <a:lstStyle/>
          <a:p>
            <a:pPr algn="ctr"/>
            <a:r>
              <a:rPr lang="en-US" sz="2600" dirty="0" smtClean="0"/>
              <a:t>A student-</a:t>
            </a:r>
            <a:r>
              <a:rPr lang="en-US" sz="2600" dirty="0" err="1" smtClean="0"/>
              <a:t>centred</a:t>
            </a:r>
            <a:r>
              <a:rPr lang="en-US" sz="2600" dirty="0" smtClean="0"/>
              <a:t> approach: the English Language Support Service for international students in Higher Education</a:t>
            </a:r>
            <a:endParaRPr lang="en-US" sz="2600" dirty="0"/>
          </a:p>
        </p:txBody>
      </p:sp>
      <p:sp>
        <p:nvSpPr>
          <p:cNvPr id="5" name="Subtitle 4"/>
          <p:cNvSpPr>
            <a:spLocks noGrp="1"/>
          </p:cNvSpPr>
          <p:nvPr>
            <p:ph type="subTitle" idx="1"/>
          </p:nvPr>
        </p:nvSpPr>
        <p:spPr>
          <a:xfrm>
            <a:off x="453189" y="3059881"/>
            <a:ext cx="7772400" cy="1682567"/>
          </a:xfrm>
        </p:spPr>
        <p:txBody>
          <a:bodyPr/>
          <a:lstStyle/>
          <a:p>
            <a:pPr>
              <a:spcBef>
                <a:spcPts val="0"/>
              </a:spcBef>
            </a:pPr>
            <a:r>
              <a:rPr lang="en-US" b="1" dirty="0" smtClean="0"/>
              <a:t>Melania Pantelich</a:t>
            </a:r>
          </a:p>
          <a:p>
            <a:pPr>
              <a:spcBef>
                <a:spcPts val="0"/>
              </a:spcBef>
            </a:pPr>
            <a:r>
              <a:rPr lang="en-US" dirty="0" smtClean="0"/>
              <a:t>ELSS Co-</a:t>
            </a:r>
            <a:r>
              <a:rPr lang="en-US" dirty="0" err="1" smtClean="0"/>
              <a:t>ordinator</a:t>
            </a:r>
            <a:endParaRPr lang="en-US" dirty="0" smtClean="0"/>
          </a:p>
          <a:p>
            <a:pPr>
              <a:spcBef>
                <a:spcPts val="0"/>
              </a:spcBef>
            </a:pPr>
            <a:r>
              <a:rPr lang="en-US" dirty="0" smtClean="0"/>
              <a:t>School of Education</a:t>
            </a:r>
          </a:p>
          <a:p>
            <a:pPr>
              <a:spcBef>
                <a:spcPts val="0"/>
              </a:spcBef>
            </a:pPr>
            <a:r>
              <a:rPr lang="en-US" dirty="0" smtClean="0"/>
              <a:t>m.pantelich@federation.edu.au</a:t>
            </a:r>
            <a:endParaRPr lang="en-US" dirty="0"/>
          </a:p>
        </p:txBody>
      </p:sp>
      <p:sp>
        <p:nvSpPr>
          <p:cNvPr id="3" name="Rectangle 2"/>
          <p:cNvSpPr/>
          <p:nvPr/>
        </p:nvSpPr>
        <p:spPr>
          <a:xfrm>
            <a:off x="6481011" y="194657"/>
            <a:ext cx="2208670" cy="3693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374749" y="855851"/>
            <a:ext cx="7422952" cy="3394075"/>
          </a:xfrm>
          <a:prstGeom prst="rect">
            <a:avLst/>
          </a:prstGeom>
        </p:spPr>
      </p:pic>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F84E19B-D82B-AB45-8F97-CE85449579E6}" type="slidenum">
              <a:rPr lang="en-US" smtClean="0"/>
              <a:pPr/>
              <a:t>10</a:t>
            </a:fld>
            <a:endParaRPr lang="en-US"/>
          </a:p>
        </p:txBody>
      </p:sp>
      <p:sp>
        <p:nvSpPr>
          <p:cNvPr id="7" name="Title 1"/>
          <p:cNvSpPr>
            <a:spLocks noGrp="1"/>
          </p:cNvSpPr>
          <p:nvPr>
            <p:ph type="title"/>
          </p:nvPr>
        </p:nvSpPr>
        <p:spPr>
          <a:xfrm>
            <a:off x="457200" y="205979"/>
            <a:ext cx="8229600" cy="857250"/>
          </a:xfrm>
        </p:spPr>
        <p:txBody>
          <a:bodyPr/>
          <a:lstStyle/>
          <a:p>
            <a:r>
              <a:rPr lang="en-AU" dirty="0" smtClean="0"/>
              <a:t>IELTS</a:t>
            </a:r>
            <a:endParaRPr lang="en-AU" dirty="0"/>
          </a:p>
        </p:txBody>
      </p:sp>
      <p:sp>
        <p:nvSpPr>
          <p:cNvPr id="8" name="TextBox 7"/>
          <p:cNvSpPr txBox="1"/>
          <p:nvPr/>
        </p:nvSpPr>
        <p:spPr>
          <a:xfrm>
            <a:off x="6438752" y="4249926"/>
            <a:ext cx="1358949" cy="276999"/>
          </a:xfrm>
          <a:prstGeom prst="rect">
            <a:avLst/>
          </a:prstGeom>
          <a:noFill/>
        </p:spPr>
        <p:txBody>
          <a:bodyPr wrap="square" rtlCol="0">
            <a:spAutoFit/>
          </a:bodyPr>
          <a:lstStyle/>
          <a:p>
            <a:r>
              <a:rPr lang="en-AU" sz="1200" dirty="0" smtClean="0"/>
              <a:t>(IELTS, 2014)</a:t>
            </a:r>
            <a:endParaRPr lang="en-AU" sz="1200" dirty="0"/>
          </a:p>
        </p:txBody>
      </p:sp>
    </p:spTree>
    <p:extLst>
      <p:ext uri="{BB962C8B-B14F-4D97-AF65-F5344CB8AC3E}">
        <p14:creationId xmlns:p14="http://schemas.microsoft.com/office/powerpoint/2010/main" val="20020777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142" y="64891"/>
            <a:ext cx="3160295" cy="857250"/>
          </a:xfrm>
        </p:spPr>
        <p:txBody>
          <a:bodyPr/>
          <a:lstStyle/>
          <a:p>
            <a:pPr algn="ctr"/>
            <a:r>
              <a:rPr lang="en-AU" dirty="0" smtClean="0"/>
              <a:t>Promotion</a:t>
            </a:r>
            <a:endParaRPr lang="en-AU"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F84E19B-D82B-AB45-8F97-CE85449579E6}" type="slidenum">
              <a:rPr lang="en-US" smtClean="0"/>
              <a:pPr/>
              <a:t>11</a:t>
            </a:fld>
            <a:endParaRPr lang="en-US"/>
          </a:p>
        </p:txBody>
      </p:sp>
      <p:pic>
        <p:nvPicPr>
          <p:cNvPr id="11"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3270" y="64891"/>
            <a:ext cx="3506097" cy="4976216"/>
          </a:xfrm>
          <a:prstGeom prst="rect">
            <a:avLst/>
          </a:prstGeom>
        </p:spPr>
      </p:pic>
      <p:sp>
        <p:nvSpPr>
          <p:cNvPr id="12" name="TextBox 11"/>
          <p:cNvSpPr txBox="1"/>
          <p:nvPr/>
        </p:nvSpPr>
        <p:spPr>
          <a:xfrm>
            <a:off x="81115" y="946131"/>
            <a:ext cx="5523271" cy="2769989"/>
          </a:xfrm>
          <a:prstGeom prst="rect">
            <a:avLst/>
          </a:prstGeom>
          <a:noFill/>
        </p:spPr>
        <p:txBody>
          <a:bodyPr wrap="square" rtlCol="0">
            <a:spAutoFit/>
          </a:bodyPr>
          <a:lstStyle/>
          <a:p>
            <a:pPr marL="285750" indent="-285750">
              <a:spcAft>
                <a:spcPts val="300"/>
              </a:spcAft>
              <a:buFont typeface="Arial" panose="020B0604020202020204" pitchFamily="34" charset="0"/>
              <a:buChar char="•"/>
            </a:pPr>
            <a:r>
              <a:rPr lang="en-AU" sz="1700" dirty="0" smtClean="0"/>
              <a:t>ELSS presentation at enrolment day</a:t>
            </a:r>
          </a:p>
          <a:p>
            <a:pPr marL="285750" indent="-285750">
              <a:spcAft>
                <a:spcPts val="300"/>
              </a:spcAft>
              <a:buFont typeface="Arial" panose="020B0604020202020204" pitchFamily="34" charset="0"/>
              <a:buChar char="•"/>
            </a:pPr>
            <a:r>
              <a:rPr lang="en-AU" sz="1700" dirty="0" smtClean="0"/>
              <a:t>Advertisement in Student Diary</a:t>
            </a:r>
          </a:p>
          <a:p>
            <a:pPr marL="285750" indent="-285750">
              <a:spcAft>
                <a:spcPts val="300"/>
              </a:spcAft>
              <a:buFont typeface="Arial" panose="020B0604020202020204" pitchFamily="34" charset="0"/>
              <a:buChar char="•"/>
            </a:pPr>
            <a:r>
              <a:rPr lang="en-AU" sz="1700" dirty="0"/>
              <a:t>Fed </a:t>
            </a:r>
            <a:r>
              <a:rPr lang="en-AU" sz="1700" dirty="0" err="1"/>
              <a:t>Uni</a:t>
            </a:r>
            <a:r>
              <a:rPr lang="en-AU" sz="1700" dirty="0"/>
              <a:t> website and International Course </a:t>
            </a:r>
            <a:r>
              <a:rPr lang="en-AU" sz="1700" dirty="0" smtClean="0"/>
              <a:t>Guide</a:t>
            </a:r>
          </a:p>
          <a:p>
            <a:pPr marL="285750" indent="-285750">
              <a:spcAft>
                <a:spcPts val="300"/>
              </a:spcAft>
              <a:buFont typeface="Arial" panose="020B0604020202020204" pitchFamily="34" charset="0"/>
              <a:buChar char="•"/>
            </a:pPr>
            <a:r>
              <a:rPr lang="en-AU" sz="1700" dirty="0" smtClean="0"/>
              <a:t>Attend first lecture of selected courses</a:t>
            </a:r>
          </a:p>
          <a:p>
            <a:pPr marL="285750" indent="-285750">
              <a:spcAft>
                <a:spcPts val="300"/>
              </a:spcAft>
              <a:buFont typeface="Arial" panose="020B0604020202020204" pitchFamily="34" charset="0"/>
              <a:buChar char="•"/>
            </a:pPr>
            <a:r>
              <a:rPr lang="en-AU" sz="1700" dirty="0" smtClean="0"/>
              <a:t>Lecturer encouragement throughout semester</a:t>
            </a:r>
          </a:p>
          <a:p>
            <a:pPr marL="285750" indent="-285750">
              <a:spcAft>
                <a:spcPts val="300"/>
              </a:spcAft>
              <a:buFont typeface="Arial" panose="020B0604020202020204" pitchFamily="34" charset="0"/>
              <a:buChar char="•"/>
            </a:pPr>
            <a:r>
              <a:rPr lang="en-AU" sz="1700" dirty="0"/>
              <a:t>Electronic communication (Fed </a:t>
            </a:r>
            <a:r>
              <a:rPr lang="en-AU" sz="1700" dirty="0" err="1"/>
              <a:t>Uni</a:t>
            </a:r>
            <a:r>
              <a:rPr lang="en-AU" sz="1700" dirty="0"/>
              <a:t> </a:t>
            </a:r>
            <a:r>
              <a:rPr lang="en-AU" sz="1700" dirty="0" smtClean="0"/>
              <a:t>and personal)</a:t>
            </a:r>
          </a:p>
          <a:p>
            <a:pPr marL="285750" indent="-285750">
              <a:spcAft>
                <a:spcPts val="300"/>
              </a:spcAft>
              <a:buFont typeface="Arial" panose="020B0604020202020204" pitchFamily="34" charset="0"/>
              <a:buChar char="•"/>
            </a:pPr>
            <a:r>
              <a:rPr lang="en-AU" sz="1700" dirty="0" smtClean="0"/>
              <a:t>Pamphlets and posters </a:t>
            </a:r>
          </a:p>
          <a:p>
            <a:pPr marL="285750" indent="-285750">
              <a:spcAft>
                <a:spcPts val="300"/>
              </a:spcAft>
              <a:buFont typeface="Arial" panose="020B0604020202020204" pitchFamily="34" charset="0"/>
              <a:buChar char="•"/>
            </a:pPr>
            <a:r>
              <a:rPr lang="en-AU" sz="1700" dirty="0" smtClean="0"/>
              <a:t>Moodle - announcements</a:t>
            </a:r>
          </a:p>
          <a:p>
            <a:endParaRPr lang="en-AU"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142" y="3814401"/>
            <a:ext cx="5016078" cy="838667"/>
          </a:xfrm>
          <a:prstGeom prst="rect">
            <a:avLst/>
          </a:prstGeom>
        </p:spPr>
      </p:pic>
    </p:spTree>
    <p:extLst>
      <p:ext uri="{BB962C8B-B14F-4D97-AF65-F5344CB8AC3E}">
        <p14:creationId xmlns:p14="http://schemas.microsoft.com/office/powerpoint/2010/main" val="8227030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Program </a:t>
            </a:r>
            <a:r>
              <a:rPr lang="en-GB" dirty="0"/>
              <a:t>D</a:t>
            </a:r>
            <a:r>
              <a:rPr lang="en-GB" dirty="0" smtClean="0"/>
              <a:t>elivery </a:t>
            </a:r>
            <a:endParaRPr lang="en-GB" dirty="0"/>
          </a:p>
        </p:txBody>
      </p:sp>
      <p:sp>
        <p:nvSpPr>
          <p:cNvPr id="3" name="Content Placeholder 2"/>
          <p:cNvSpPr>
            <a:spLocks noGrp="1"/>
          </p:cNvSpPr>
          <p:nvPr>
            <p:ph idx="1"/>
          </p:nvPr>
        </p:nvSpPr>
        <p:spPr>
          <a:xfrm>
            <a:off x="636402" y="1068229"/>
            <a:ext cx="8229600" cy="834727"/>
          </a:xfrm>
        </p:spPr>
        <p:txBody>
          <a:bodyPr>
            <a:normAutofit lnSpcReduction="10000"/>
          </a:bodyPr>
          <a:lstStyle/>
          <a:p>
            <a:r>
              <a:rPr lang="en-GB" sz="2200" b="1" dirty="0" smtClean="0"/>
              <a:t>Nature of support</a:t>
            </a:r>
            <a:r>
              <a:rPr lang="en-GB" sz="2200" dirty="0" smtClean="0"/>
              <a:t>:</a:t>
            </a:r>
          </a:p>
          <a:p>
            <a:r>
              <a:rPr lang="en-GB" dirty="0"/>
              <a:t> </a:t>
            </a:r>
            <a:r>
              <a:rPr lang="en-GB" dirty="0" smtClean="0"/>
              <a:t>   </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F84E19B-D82B-AB45-8F97-CE85449579E6}" type="slidenum">
              <a:rPr lang="en-US" smtClean="0"/>
              <a:pPr/>
              <a:t>12</a:t>
            </a:fld>
            <a:endParaRPr lang="en-US"/>
          </a:p>
        </p:txBody>
      </p:sp>
      <p:sp>
        <p:nvSpPr>
          <p:cNvPr id="9" name="TextBox 8"/>
          <p:cNvSpPr txBox="1"/>
          <p:nvPr/>
        </p:nvSpPr>
        <p:spPr>
          <a:xfrm>
            <a:off x="664670" y="1478646"/>
            <a:ext cx="8201332" cy="2862322"/>
          </a:xfrm>
          <a:prstGeom prst="rect">
            <a:avLst/>
          </a:prstGeom>
          <a:noFill/>
        </p:spPr>
        <p:txBody>
          <a:bodyPr wrap="square" numCol="2" rtlCol="0">
            <a:spAutoFit/>
          </a:bodyPr>
          <a:lstStyle/>
          <a:p>
            <a:pPr>
              <a:spcAft>
                <a:spcPts val="200"/>
              </a:spcAft>
            </a:pPr>
            <a:r>
              <a:rPr lang="en-GB" dirty="0"/>
              <a:t>Weekly classes  </a:t>
            </a:r>
          </a:p>
          <a:p>
            <a:pPr>
              <a:spcAft>
                <a:spcPts val="200"/>
              </a:spcAft>
            </a:pPr>
            <a:r>
              <a:rPr lang="en-GB" dirty="0"/>
              <a:t>Assignment Workshops</a:t>
            </a:r>
          </a:p>
          <a:p>
            <a:pPr>
              <a:spcAft>
                <a:spcPts val="200"/>
              </a:spcAft>
            </a:pPr>
            <a:r>
              <a:rPr lang="en-GB" dirty="0"/>
              <a:t>Study Skills Workshops</a:t>
            </a:r>
          </a:p>
          <a:p>
            <a:pPr>
              <a:spcAft>
                <a:spcPts val="200"/>
              </a:spcAft>
            </a:pPr>
            <a:r>
              <a:rPr lang="en-GB" dirty="0"/>
              <a:t>Moodle support</a:t>
            </a:r>
          </a:p>
          <a:p>
            <a:pPr>
              <a:spcAft>
                <a:spcPts val="200"/>
              </a:spcAft>
            </a:pPr>
            <a:r>
              <a:rPr lang="en-GB" dirty="0"/>
              <a:t>Online classes </a:t>
            </a:r>
          </a:p>
          <a:p>
            <a:pPr>
              <a:spcAft>
                <a:spcPts val="200"/>
              </a:spcAft>
            </a:pPr>
            <a:r>
              <a:rPr lang="en-AU" dirty="0"/>
              <a:t>Consultations (incl. Pastoral Care)</a:t>
            </a:r>
          </a:p>
          <a:p>
            <a:pPr>
              <a:spcAft>
                <a:spcPts val="200"/>
              </a:spcAft>
            </a:pPr>
            <a:r>
              <a:rPr lang="en-GB" dirty="0">
                <a:solidFill>
                  <a:srgbClr val="FF0000"/>
                </a:solidFill>
              </a:rPr>
              <a:t>Embedded support – upon request</a:t>
            </a:r>
          </a:p>
          <a:p>
            <a:pPr>
              <a:spcAft>
                <a:spcPts val="200"/>
              </a:spcAft>
            </a:pPr>
            <a:r>
              <a:rPr lang="en-GB" dirty="0">
                <a:solidFill>
                  <a:srgbClr val="FF0000"/>
                </a:solidFill>
              </a:rPr>
              <a:t>Drop-in sessions       </a:t>
            </a:r>
          </a:p>
          <a:p>
            <a:endParaRPr lang="en-AU" sz="2000" dirty="0" smtClean="0"/>
          </a:p>
          <a:p>
            <a:endParaRPr lang="en-AU" sz="2000" dirty="0"/>
          </a:p>
          <a:p>
            <a:endParaRPr lang="en-AU" sz="2000" dirty="0" smtClean="0"/>
          </a:p>
          <a:p>
            <a:endParaRPr lang="en-AU" sz="2000" dirty="0"/>
          </a:p>
          <a:p>
            <a:endParaRPr lang="en-AU" sz="2000" dirty="0" smtClean="0"/>
          </a:p>
          <a:p>
            <a:endParaRPr lang="en-AU" sz="2000" dirty="0"/>
          </a:p>
          <a:p>
            <a:endParaRPr lang="en-AU" sz="2000" dirty="0" smtClean="0"/>
          </a:p>
          <a:p>
            <a:endParaRPr lang="en-AU" sz="2000" dirty="0"/>
          </a:p>
          <a:p>
            <a:endParaRPr lang="en-GB" sz="2000" dirty="0" smtClean="0"/>
          </a:p>
        </p:txBody>
      </p:sp>
      <p:graphicFrame>
        <p:nvGraphicFramePr>
          <p:cNvPr id="11" name="Table 10"/>
          <p:cNvGraphicFramePr>
            <a:graphicFrameLocks noGrp="1"/>
          </p:cNvGraphicFramePr>
          <p:nvPr>
            <p:extLst>
              <p:ext uri="{D42A27DB-BD31-4B8C-83A1-F6EECF244321}">
                <p14:modId xmlns:p14="http://schemas.microsoft.com/office/powerpoint/2010/main" val="2612021373"/>
              </p:ext>
            </p:extLst>
          </p:nvPr>
        </p:nvGraphicFramePr>
        <p:xfrm>
          <a:off x="5117058" y="1368297"/>
          <a:ext cx="3545161" cy="1815144"/>
        </p:xfrm>
        <a:graphic>
          <a:graphicData uri="http://schemas.openxmlformats.org/drawingml/2006/table">
            <a:tbl>
              <a:tblPr firstRow="1" firstCol="1" bandRow="1">
                <a:tableStyleId>{616DA210-FB5B-4158-B5E0-FEB733F419BA}</a:tableStyleId>
              </a:tblPr>
              <a:tblGrid>
                <a:gridCol w="500539">
                  <a:extLst>
                    <a:ext uri="{9D8B030D-6E8A-4147-A177-3AD203B41FA5}">
                      <a16:colId xmlns:a16="http://schemas.microsoft.com/office/drawing/2014/main" val="155929838"/>
                    </a:ext>
                  </a:extLst>
                </a:gridCol>
                <a:gridCol w="1560341">
                  <a:extLst>
                    <a:ext uri="{9D8B030D-6E8A-4147-A177-3AD203B41FA5}">
                      <a16:colId xmlns:a16="http://schemas.microsoft.com/office/drawing/2014/main" val="1880620507"/>
                    </a:ext>
                  </a:extLst>
                </a:gridCol>
                <a:gridCol w="1484281">
                  <a:extLst>
                    <a:ext uri="{9D8B030D-6E8A-4147-A177-3AD203B41FA5}">
                      <a16:colId xmlns:a16="http://schemas.microsoft.com/office/drawing/2014/main" val="460775601"/>
                    </a:ext>
                  </a:extLst>
                </a:gridCol>
              </a:tblGrid>
              <a:tr h="302524">
                <a:tc>
                  <a:txBody>
                    <a:bodyPr/>
                    <a:lstStyle/>
                    <a:p>
                      <a:pPr algn="ctr">
                        <a:lnSpc>
                          <a:spcPct val="105000"/>
                        </a:lnSpc>
                        <a:spcBef>
                          <a:spcPts val="200"/>
                        </a:spcBef>
                        <a:spcAft>
                          <a:spcPts val="0"/>
                        </a:spcAft>
                      </a:pPr>
                      <a:r>
                        <a:rPr lang="en-AU" sz="1000" dirty="0">
                          <a:effectLst/>
                          <a:latin typeface="+mj-lt"/>
                        </a:rPr>
                        <a:t> </a:t>
                      </a:r>
                      <a:endParaRPr lang="en-AU" sz="1000" b="1" dirty="0">
                        <a:solidFill>
                          <a:srgbClr val="1F3763"/>
                        </a:solidFill>
                        <a:effectLst/>
                        <a:latin typeface="+mj-lt"/>
                        <a:ea typeface="Calibri" panose="020F0502020204030204" pitchFamily="34" charset="0"/>
                      </a:endParaRPr>
                    </a:p>
                  </a:txBody>
                  <a:tcPr marL="68580" marR="68580" marT="0" marB="0" anchor="ctr"/>
                </a:tc>
                <a:tc>
                  <a:txBody>
                    <a:bodyPr/>
                    <a:lstStyle/>
                    <a:p>
                      <a:pPr algn="ctr">
                        <a:lnSpc>
                          <a:spcPct val="105000"/>
                        </a:lnSpc>
                        <a:spcBef>
                          <a:spcPts val="200"/>
                        </a:spcBef>
                        <a:spcAft>
                          <a:spcPts val="0"/>
                        </a:spcAft>
                      </a:pPr>
                      <a:r>
                        <a:rPr lang="en-AU" sz="1000" dirty="0">
                          <a:effectLst/>
                          <a:latin typeface="+mj-lt"/>
                        </a:rPr>
                        <a:t>Semester One</a:t>
                      </a:r>
                      <a:endParaRPr lang="en-AU" sz="1000" b="1" dirty="0">
                        <a:solidFill>
                          <a:srgbClr val="2F5496"/>
                        </a:solidFill>
                        <a:effectLst/>
                        <a:latin typeface="+mj-lt"/>
                        <a:ea typeface="Calibri" panose="020F0502020204030204" pitchFamily="34" charset="0"/>
                      </a:endParaRPr>
                    </a:p>
                  </a:txBody>
                  <a:tcPr marL="68580" marR="68580" marT="0" marB="0" anchor="ctr"/>
                </a:tc>
                <a:tc>
                  <a:txBody>
                    <a:bodyPr/>
                    <a:lstStyle/>
                    <a:p>
                      <a:pPr algn="ctr">
                        <a:lnSpc>
                          <a:spcPct val="105000"/>
                        </a:lnSpc>
                        <a:spcBef>
                          <a:spcPts val="200"/>
                        </a:spcBef>
                        <a:spcAft>
                          <a:spcPts val="0"/>
                        </a:spcAft>
                      </a:pPr>
                      <a:r>
                        <a:rPr lang="en-AU" sz="1000" dirty="0">
                          <a:effectLst/>
                          <a:latin typeface="+mj-lt"/>
                        </a:rPr>
                        <a:t>Semester Two</a:t>
                      </a:r>
                      <a:endParaRPr lang="en-AU" sz="1000" b="1" dirty="0">
                        <a:solidFill>
                          <a:srgbClr val="2F5496"/>
                        </a:solidFill>
                        <a:effectLst/>
                        <a:latin typeface="+mj-lt"/>
                        <a:ea typeface="Calibri" panose="020F0502020204030204" pitchFamily="34" charset="0"/>
                      </a:endParaRPr>
                    </a:p>
                  </a:txBody>
                  <a:tcPr marL="68580" marR="68580" marT="0" marB="0" anchor="ctr"/>
                </a:tc>
                <a:extLst>
                  <a:ext uri="{0D108BD9-81ED-4DB2-BD59-A6C34878D82A}">
                    <a16:rowId xmlns:a16="http://schemas.microsoft.com/office/drawing/2014/main" val="622698797"/>
                  </a:ext>
                </a:extLst>
              </a:tr>
              <a:tr h="302524">
                <a:tc>
                  <a:txBody>
                    <a:bodyPr/>
                    <a:lstStyle/>
                    <a:p>
                      <a:pPr algn="ctr">
                        <a:lnSpc>
                          <a:spcPct val="105000"/>
                        </a:lnSpc>
                        <a:spcBef>
                          <a:spcPts val="200"/>
                        </a:spcBef>
                        <a:spcAft>
                          <a:spcPts val="0"/>
                        </a:spcAft>
                      </a:pPr>
                      <a:r>
                        <a:rPr lang="en-AU" sz="1000">
                          <a:effectLst/>
                          <a:latin typeface="+mj-lt"/>
                        </a:rPr>
                        <a:t>2014</a:t>
                      </a:r>
                      <a:endParaRPr lang="en-AU" sz="1000" b="1">
                        <a:solidFill>
                          <a:srgbClr val="1F3763"/>
                        </a:solidFill>
                        <a:effectLst/>
                        <a:latin typeface="+mj-lt"/>
                        <a:ea typeface="Calibri" panose="020F0502020204030204" pitchFamily="34" charset="0"/>
                      </a:endParaRPr>
                    </a:p>
                  </a:txBody>
                  <a:tcPr marL="68580" marR="68580" marT="0" marB="0" anchor="ctr"/>
                </a:tc>
                <a:tc>
                  <a:txBody>
                    <a:bodyPr/>
                    <a:lstStyle/>
                    <a:p>
                      <a:pPr algn="ctr">
                        <a:spcAft>
                          <a:spcPts val="0"/>
                        </a:spcAft>
                      </a:pPr>
                      <a:r>
                        <a:rPr lang="en-AU" sz="1100" dirty="0">
                          <a:effectLst/>
                          <a:latin typeface="+mj-lt"/>
                        </a:rPr>
                        <a:t>26</a:t>
                      </a:r>
                      <a:endParaRPr lang="en-AU" sz="1100" dirty="0">
                        <a:effectLst/>
                        <a:latin typeface="+mj-lt"/>
                        <a:ea typeface="Calibri" panose="020F0502020204030204" pitchFamily="34" charset="0"/>
                      </a:endParaRPr>
                    </a:p>
                  </a:txBody>
                  <a:tcPr marL="68580" marR="68580" marT="0" marB="0" anchor="ctr"/>
                </a:tc>
                <a:tc>
                  <a:txBody>
                    <a:bodyPr/>
                    <a:lstStyle/>
                    <a:p>
                      <a:pPr algn="ctr">
                        <a:spcAft>
                          <a:spcPts val="0"/>
                        </a:spcAft>
                      </a:pPr>
                      <a:r>
                        <a:rPr lang="en-AU" sz="1100" dirty="0">
                          <a:effectLst/>
                          <a:latin typeface="+mj-lt"/>
                        </a:rPr>
                        <a:t>66</a:t>
                      </a:r>
                      <a:endParaRPr lang="en-AU" sz="1100" dirty="0">
                        <a:effectLst/>
                        <a:latin typeface="+mj-lt"/>
                        <a:ea typeface="Calibri" panose="020F0502020204030204" pitchFamily="34" charset="0"/>
                      </a:endParaRPr>
                    </a:p>
                  </a:txBody>
                  <a:tcPr marL="68580" marR="68580" marT="0" marB="0" anchor="ctr"/>
                </a:tc>
                <a:extLst>
                  <a:ext uri="{0D108BD9-81ED-4DB2-BD59-A6C34878D82A}">
                    <a16:rowId xmlns:a16="http://schemas.microsoft.com/office/drawing/2014/main" val="3808280128"/>
                  </a:ext>
                </a:extLst>
              </a:tr>
              <a:tr h="302524">
                <a:tc>
                  <a:txBody>
                    <a:bodyPr/>
                    <a:lstStyle/>
                    <a:p>
                      <a:pPr algn="ctr">
                        <a:lnSpc>
                          <a:spcPct val="105000"/>
                        </a:lnSpc>
                        <a:spcBef>
                          <a:spcPts val="200"/>
                        </a:spcBef>
                        <a:spcAft>
                          <a:spcPts val="0"/>
                        </a:spcAft>
                      </a:pPr>
                      <a:r>
                        <a:rPr lang="en-AU" sz="1000">
                          <a:effectLst/>
                          <a:latin typeface="+mj-lt"/>
                        </a:rPr>
                        <a:t>2015</a:t>
                      </a:r>
                      <a:endParaRPr lang="en-AU" sz="1000" b="1">
                        <a:solidFill>
                          <a:srgbClr val="1F3763"/>
                        </a:solidFill>
                        <a:effectLst/>
                        <a:latin typeface="+mj-lt"/>
                        <a:ea typeface="Calibri" panose="020F0502020204030204" pitchFamily="34" charset="0"/>
                      </a:endParaRPr>
                    </a:p>
                  </a:txBody>
                  <a:tcPr marL="68580" marR="68580" marT="0" marB="0" anchor="ctr"/>
                </a:tc>
                <a:tc>
                  <a:txBody>
                    <a:bodyPr/>
                    <a:lstStyle/>
                    <a:p>
                      <a:pPr algn="ctr">
                        <a:spcAft>
                          <a:spcPts val="0"/>
                        </a:spcAft>
                      </a:pPr>
                      <a:r>
                        <a:rPr lang="en-AU" sz="1100">
                          <a:effectLst/>
                          <a:latin typeface="+mj-lt"/>
                        </a:rPr>
                        <a:t>37</a:t>
                      </a:r>
                      <a:endParaRPr lang="en-AU" sz="1100">
                        <a:effectLst/>
                        <a:latin typeface="+mj-lt"/>
                        <a:ea typeface="Calibri" panose="020F0502020204030204" pitchFamily="34" charset="0"/>
                      </a:endParaRPr>
                    </a:p>
                  </a:txBody>
                  <a:tcPr marL="68580" marR="68580" marT="0" marB="0" anchor="ctr"/>
                </a:tc>
                <a:tc>
                  <a:txBody>
                    <a:bodyPr/>
                    <a:lstStyle/>
                    <a:p>
                      <a:pPr algn="ctr">
                        <a:spcAft>
                          <a:spcPts val="0"/>
                        </a:spcAft>
                      </a:pPr>
                      <a:r>
                        <a:rPr lang="en-AU" sz="1100" dirty="0">
                          <a:effectLst/>
                          <a:latin typeface="+mj-lt"/>
                        </a:rPr>
                        <a:t>64</a:t>
                      </a:r>
                      <a:endParaRPr lang="en-AU" sz="1100" dirty="0">
                        <a:effectLst/>
                        <a:latin typeface="+mj-lt"/>
                        <a:ea typeface="Calibri" panose="020F0502020204030204" pitchFamily="34" charset="0"/>
                      </a:endParaRPr>
                    </a:p>
                  </a:txBody>
                  <a:tcPr marL="68580" marR="68580" marT="0" marB="0" anchor="ctr"/>
                </a:tc>
                <a:extLst>
                  <a:ext uri="{0D108BD9-81ED-4DB2-BD59-A6C34878D82A}">
                    <a16:rowId xmlns:a16="http://schemas.microsoft.com/office/drawing/2014/main" val="1202874450"/>
                  </a:ext>
                </a:extLst>
              </a:tr>
              <a:tr h="302524">
                <a:tc>
                  <a:txBody>
                    <a:bodyPr/>
                    <a:lstStyle/>
                    <a:p>
                      <a:pPr algn="ctr">
                        <a:lnSpc>
                          <a:spcPct val="105000"/>
                        </a:lnSpc>
                        <a:spcBef>
                          <a:spcPts val="200"/>
                        </a:spcBef>
                        <a:spcAft>
                          <a:spcPts val="0"/>
                        </a:spcAft>
                      </a:pPr>
                      <a:r>
                        <a:rPr lang="en-AU" sz="1000">
                          <a:effectLst/>
                          <a:latin typeface="+mj-lt"/>
                        </a:rPr>
                        <a:t>2016</a:t>
                      </a:r>
                      <a:endParaRPr lang="en-AU" sz="1000" b="1">
                        <a:solidFill>
                          <a:srgbClr val="1F3763"/>
                        </a:solidFill>
                        <a:effectLst/>
                        <a:latin typeface="+mj-lt"/>
                        <a:ea typeface="Calibri" panose="020F0502020204030204" pitchFamily="34" charset="0"/>
                      </a:endParaRPr>
                    </a:p>
                  </a:txBody>
                  <a:tcPr marL="68580" marR="68580" marT="0" marB="0" anchor="ctr"/>
                </a:tc>
                <a:tc>
                  <a:txBody>
                    <a:bodyPr/>
                    <a:lstStyle/>
                    <a:p>
                      <a:pPr algn="ctr">
                        <a:spcAft>
                          <a:spcPts val="0"/>
                        </a:spcAft>
                      </a:pPr>
                      <a:r>
                        <a:rPr lang="en-AU" sz="1100">
                          <a:effectLst/>
                          <a:latin typeface="+mj-lt"/>
                        </a:rPr>
                        <a:t>104</a:t>
                      </a:r>
                      <a:endParaRPr lang="en-AU" sz="1100">
                        <a:effectLst/>
                        <a:latin typeface="+mj-lt"/>
                        <a:ea typeface="Calibri" panose="020F0502020204030204" pitchFamily="34" charset="0"/>
                      </a:endParaRPr>
                    </a:p>
                  </a:txBody>
                  <a:tcPr marL="68580" marR="68580" marT="0" marB="0" anchor="ctr"/>
                </a:tc>
                <a:tc>
                  <a:txBody>
                    <a:bodyPr/>
                    <a:lstStyle/>
                    <a:p>
                      <a:pPr algn="ctr">
                        <a:spcAft>
                          <a:spcPts val="0"/>
                        </a:spcAft>
                      </a:pPr>
                      <a:r>
                        <a:rPr lang="en-AU" sz="1100" dirty="0">
                          <a:effectLst/>
                          <a:latin typeface="+mj-lt"/>
                        </a:rPr>
                        <a:t>210</a:t>
                      </a:r>
                      <a:endParaRPr lang="en-AU" sz="1100" dirty="0">
                        <a:effectLst/>
                        <a:latin typeface="+mj-lt"/>
                        <a:ea typeface="Calibri" panose="020F0502020204030204" pitchFamily="34" charset="0"/>
                      </a:endParaRPr>
                    </a:p>
                  </a:txBody>
                  <a:tcPr marL="68580" marR="68580" marT="0" marB="0" anchor="ctr"/>
                </a:tc>
                <a:extLst>
                  <a:ext uri="{0D108BD9-81ED-4DB2-BD59-A6C34878D82A}">
                    <a16:rowId xmlns:a16="http://schemas.microsoft.com/office/drawing/2014/main" val="1694652271"/>
                  </a:ext>
                </a:extLst>
              </a:tr>
              <a:tr h="302524">
                <a:tc>
                  <a:txBody>
                    <a:bodyPr/>
                    <a:lstStyle/>
                    <a:p>
                      <a:pPr algn="ctr">
                        <a:lnSpc>
                          <a:spcPct val="105000"/>
                        </a:lnSpc>
                        <a:spcBef>
                          <a:spcPts val="200"/>
                        </a:spcBef>
                        <a:spcAft>
                          <a:spcPts val="0"/>
                        </a:spcAft>
                      </a:pPr>
                      <a:r>
                        <a:rPr lang="en-AU" sz="1000" dirty="0">
                          <a:effectLst/>
                          <a:latin typeface="+mj-lt"/>
                        </a:rPr>
                        <a:t>2017</a:t>
                      </a:r>
                      <a:endParaRPr lang="en-AU" sz="1000" b="1" dirty="0">
                        <a:solidFill>
                          <a:srgbClr val="1F3763"/>
                        </a:solidFill>
                        <a:effectLst/>
                        <a:latin typeface="+mj-lt"/>
                        <a:ea typeface="Calibri" panose="020F0502020204030204" pitchFamily="34" charset="0"/>
                      </a:endParaRPr>
                    </a:p>
                  </a:txBody>
                  <a:tcPr marL="68580" marR="68580" marT="0" marB="0" anchor="ctr"/>
                </a:tc>
                <a:tc>
                  <a:txBody>
                    <a:bodyPr/>
                    <a:lstStyle/>
                    <a:p>
                      <a:pPr algn="ctr">
                        <a:spcAft>
                          <a:spcPts val="0"/>
                        </a:spcAft>
                      </a:pPr>
                      <a:r>
                        <a:rPr lang="en-AU" sz="1100" dirty="0">
                          <a:effectLst/>
                          <a:latin typeface="+mj-lt"/>
                        </a:rPr>
                        <a:t>270</a:t>
                      </a:r>
                      <a:endParaRPr lang="en-AU" sz="1100" dirty="0">
                        <a:effectLst/>
                        <a:latin typeface="+mj-lt"/>
                        <a:ea typeface="Calibri" panose="020F0502020204030204" pitchFamily="34" charset="0"/>
                      </a:endParaRPr>
                    </a:p>
                  </a:txBody>
                  <a:tcPr marL="68580" marR="68580" marT="0" marB="0" anchor="ctr"/>
                </a:tc>
                <a:tc>
                  <a:txBody>
                    <a:bodyPr/>
                    <a:lstStyle/>
                    <a:p>
                      <a:pPr algn="ctr">
                        <a:spcAft>
                          <a:spcPts val="0"/>
                        </a:spcAft>
                      </a:pPr>
                      <a:r>
                        <a:rPr lang="en-AU" sz="1100" dirty="0">
                          <a:effectLst/>
                          <a:latin typeface="+mj-lt"/>
                        </a:rPr>
                        <a:t>194</a:t>
                      </a:r>
                      <a:endParaRPr lang="en-AU" sz="1100" dirty="0">
                        <a:effectLst/>
                        <a:latin typeface="+mj-lt"/>
                        <a:ea typeface="Calibri" panose="020F0502020204030204" pitchFamily="34" charset="0"/>
                      </a:endParaRPr>
                    </a:p>
                  </a:txBody>
                  <a:tcPr marL="68580" marR="68580" marT="0" marB="0" anchor="ctr"/>
                </a:tc>
                <a:extLst>
                  <a:ext uri="{0D108BD9-81ED-4DB2-BD59-A6C34878D82A}">
                    <a16:rowId xmlns:a16="http://schemas.microsoft.com/office/drawing/2014/main" val="1397421134"/>
                  </a:ext>
                </a:extLst>
              </a:tr>
              <a:tr h="302524">
                <a:tc>
                  <a:txBody>
                    <a:bodyPr/>
                    <a:lstStyle/>
                    <a:p>
                      <a:pPr algn="ctr">
                        <a:lnSpc>
                          <a:spcPct val="105000"/>
                        </a:lnSpc>
                        <a:spcBef>
                          <a:spcPts val="200"/>
                        </a:spcBef>
                        <a:spcAft>
                          <a:spcPts val="0"/>
                        </a:spcAft>
                      </a:pPr>
                      <a:r>
                        <a:rPr lang="en-AU" sz="1000" b="1" dirty="0" smtClean="0">
                          <a:solidFill>
                            <a:srgbClr val="1F3763"/>
                          </a:solidFill>
                          <a:effectLst/>
                          <a:latin typeface="+mj-lt"/>
                          <a:ea typeface="Calibri" panose="020F0502020204030204" pitchFamily="34" charset="0"/>
                        </a:rPr>
                        <a:t>2018</a:t>
                      </a:r>
                      <a:endParaRPr lang="en-AU" sz="1000" b="1" dirty="0">
                        <a:solidFill>
                          <a:srgbClr val="1F3763"/>
                        </a:solidFill>
                        <a:effectLst/>
                        <a:latin typeface="+mj-lt"/>
                        <a:ea typeface="Calibri" panose="020F0502020204030204" pitchFamily="34" charset="0"/>
                      </a:endParaRPr>
                    </a:p>
                  </a:txBody>
                  <a:tcPr marL="68580" marR="68580" marT="0" marB="0" anchor="ctr"/>
                </a:tc>
                <a:tc>
                  <a:txBody>
                    <a:bodyPr/>
                    <a:lstStyle/>
                    <a:p>
                      <a:pPr algn="ctr">
                        <a:spcAft>
                          <a:spcPts val="0"/>
                        </a:spcAft>
                      </a:pPr>
                      <a:r>
                        <a:rPr lang="en-AU" sz="1100" dirty="0" smtClean="0">
                          <a:effectLst/>
                          <a:latin typeface="+mj-lt"/>
                          <a:ea typeface="Calibri" panose="020F0502020204030204" pitchFamily="34" charset="0"/>
                        </a:rPr>
                        <a:t>142</a:t>
                      </a:r>
                      <a:endParaRPr lang="en-AU" sz="1100" dirty="0">
                        <a:effectLst/>
                        <a:latin typeface="+mj-lt"/>
                        <a:ea typeface="Calibri" panose="020F0502020204030204" pitchFamily="34" charset="0"/>
                      </a:endParaRPr>
                    </a:p>
                  </a:txBody>
                  <a:tcPr marL="68580" marR="68580" marT="0" marB="0" anchor="ctr"/>
                </a:tc>
                <a:tc>
                  <a:txBody>
                    <a:bodyPr/>
                    <a:lstStyle/>
                    <a:p>
                      <a:pPr algn="ctr">
                        <a:spcAft>
                          <a:spcPts val="0"/>
                        </a:spcAft>
                      </a:pPr>
                      <a:r>
                        <a:rPr lang="en-AU" sz="1100" dirty="0" smtClean="0">
                          <a:effectLst/>
                          <a:latin typeface="+mj-lt"/>
                          <a:ea typeface="Calibri" panose="020F0502020204030204" pitchFamily="34" charset="0"/>
                        </a:rPr>
                        <a:t>255</a:t>
                      </a:r>
                      <a:endParaRPr lang="en-AU" sz="1100" dirty="0">
                        <a:effectLst/>
                        <a:latin typeface="+mj-lt"/>
                        <a:ea typeface="Calibri" panose="020F0502020204030204" pitchFamily="34" charset="0"/>
                      </a:endParaRPr>
                    </a:p>
                  </a:txBody>
                  <a:tcPr marL="68580" marR="68580" marT="0" marB="0" anchor="ctr"/>
                </a:tc>
                <a:extLst>
                  <a:ext uri="{0D108BD9-81ED-4DB2-BD59-A6C34878D82A}">
                    <a16:rowId xmlns:a16="http://schemas.microsoft.com/office/drawing/2014/main" val="3278296683"/>
                  </a:ext>
                </a:extLst>
              </a:tr>
            </a:tbl>
          </a:graphicData>
        </a:graphic>
      </p:graphicFrame>
      <p:sp>
        <p:nvSpPr>
          <p:cNvPr id="12" name="Rectangle 1"/>
          <p:cNvSpPr>
            <a:spLocks noChangeArrowheads="1"/>
          </p:cNvSpPr>
          <p:nvPr/>
        </p:nvSpPr>
        <p:spPr bwMode="auto">
          <a:xfrm>
            <a:off x="2559050" y="18224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Tree>
    <p:extLst>
      <p:ext uri="{BB962C8B-B14F-4D97-AF65-F5344CB8AC3E}">
        <p14:creationId xmlns:p14="http://schemas.microsoft.com/office/powerpoint/2010/main" val="4077035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F84E19B-D82B-AB45-8F97-CE85449579E6}" type="slidenum">
              <a:rPr lang="en-US" smtClean="0"/>
              <a:pPr/>
              <a:t>13</a:t>
            </a:fld>
            <a:endParaRPr lang="en-US"/>
          </a:p>
        </p:txBody>
      </p:sp>
      <p:sp>
        <p:nvSpPr>
          <p:cNvPr id="9" name="Title 3"/>
          <p:cNvSpPr>
            <a:spLocks noGrp="1"/>
          </p:cNvSpPr>
          <p:nvPr>
            <p:ph type="title"/>
          </p:nvPr>
        </p:nvSpPr>
        <p:spPr>
          <a:xfrm>
            <a:off x="457200" y="198046"/>
            <a:ext cx="8229600" cy="857250"/>
          </a:xfrm>
        </p:spPr>
        <p:txBody>
          <a:bodyPr/>
          <a:lstStyle/>
          <a:p>
            <a:pPr algn="ctr"/>
            <a:r>
              <a:rPr lang="en-GB" dirty="0" smtClean="0"/>
              <a:t>Focus of Program</a:t>
            </a:r>
            <a:endParaRPr lang="en-GB" dirty="0"/>
          </a:p>
        </p:txBody>
      </p:sp>
      <p:sp>
        <p:nvSpPr>
          <p:cNvPr id="2" name="TextBox 1"/>
          <p:cNvSpPr txBox="1"/>
          <p:nvPr/>
        </p:nvSpPr>
        <p:spPr>
          <a:xfrm>
            <a:off x="457200" y="1012663"/>
            <a:ext cx="7737822" cy="1446550"/>
          </a:xfrm>
          <a:prstGeom prst="rect">
            <a:avLst/>
          </a:prstGeom>
          <a:noFill/>
        </p:spPr>
        <p:txBody>
          <a:bodyPr wrap="square" rtlCol="0">
            <a:spAutoFit/>
          </a:bodyPr>
          <a:lstStyle/>
          <a:p>
            <a:pPr marL="342900" lvl="0" indent="-342900">
              <a:buFont typeface="Arial" panose="020B0604020202020204" pitchFamily="34" charset="0"/>
              <a:buChar char="•"/>
            </a:pPr>
            <a:r>
              <a:rPr lang="en-US" sz="2000" b="1" dirty="0" smtClean="0"/>
              <a:t>Connection to degree </a:t>
            </a:r>
            <a:r>
              <a:rPr lang="en-US" sz="2000" b="1" dirty="0"/>
              <a:t>assignments </a:t>
            </a:r>
            <a:endParaRPr lang="en-US" sz="2000" b="1" dirty="0" smtClean="0"/>
          </a:p>
          <a:p>
            <a:pPr lvl="0"/>
            <a:r>
              <a:rPr lang="en-US" sz="2000" b="1" dirty="0" smtClean="0"/>
              <a:t>     </a:t>
            </a:r>
            <a:r>
              <a:rPr lang="en-US" sz="2000" dirty="0" smtClean="0"/>
              <a:t>Classes directly </a:t>
            </a:r>
            <a:r>
              <a:rPr lang="en-US" sz="2000" dirty="0"/>
              <a:t>relevant to </a:t>
            </a:r>
            <a:r>
              <a:rPr lang="en-US" sz="2000" dirty="0" smtClean="0"/>
              <a:t>students’ university workload</a:t>
            </a:r>
          </a:p>
          <a:p>
            <a:pPr lvl="0"/>
            <a:endParaRPr lang="en-US" sz="800" dirty="0" smtClean="0"/>
          </a:p>
          <a:p>
            <a:pPr marL="342900" lvl="0" indent="-342900">
              <a:buFont typeface="Arial" panose="020B0604020202020204" pitchFamily="34" charset="0"/>
              <a:buChar char="•"/>
            </a:pPr>
            <a:r>
              <a:rPr lang="en-US" sz="2000" b="1" dirty="0" smtClean="0"/>
              <a:t>Areas covered include:</a:t>
            </a:r>
            <a:r>
              <a:rPr lang="en-US" sz="2000" dirty="0"/>
              <a:t/>
            </a:r>
            <a:br>
              <a:rPr lang="en-US" sz="2000" dirty="0"/>
            </a:br>
            <a:endParaRPr lang="en-AU" sz="2000" dirty="0"/>
          </a:p>
        </p:txBody>
      </p:sp>
      <p:sp>
        <p:nvSpPr>
          <p:cNvPr id="3" name="TextBox 2"/>
          <p:cNvSpPr txBox="1"/>
          <p:nvPr/>
        </p:nvSpPr>
        <p:spPr>
          <a:xfrm>
            <a:off x="818146" y="2260914"/>
            <a:ext cx="7971894" cy="2585323"/>
          </a:xfrm>
          <a:prstGeom prst="rect">
            <a:avLst/>
          </a:prstGeom>
          <a:noFill/>
        </p:spPr>
        <p:txBody>
          <a:bodyPr wrap="square" numCol="2" rtlCol="0">
            <a:spAutoFit/>
          </a:bodyPr>
          <a:lstStyle/>
          <a:p>
            <a:pPr marL="285750" lvl="0" indent="-285750">
              <a:buFont typeface="Wingdings" panose="05000000000000000000" pitchFamily="2" charset="2"/>
              <a:buChar char="ü"/>
            </a:pPr>
            <a:r>
              <a:rPr lang="en-US" dirty="0" smtClean="0"/>
              <a:t>Course content</a:t>
            </a:r>
          </a:p>
          <a:p>
            <a:pPr marL="285750" indent="-285750">
              <a:buFont typeface="Wingdings" panose="05000000000000000000" pitchFamily="2" charset="2"/>
              <a:buChar char="ü"/>
            </a:pPr>
            <a:r>
              <a:rPr lang="en-US" dirty="0"/>
              <a:t>How to approach </a:t>
            </a:r>
            <a:r>
              <a:rPr lang="en-US" dirty="0" smtClean="0"/>
              <a:t>assignments</a:t>
            </a:r>
          </a:p>
          <a:p>
            <a:pPr marL="285750" lvl="0" indent="-285750">
              <a:buFont typeface="Wingdings" panose="05000000000000000000" pitchFamily="2" charset="2"/>
              <a:buChar char="ü"/>
            </a:pPr>
            <a:r>
              <a:rPr lang="en-US" dirty="0" smtClean="0"/>
              <a:t>Referencing </a:t>
            </a:r>
          </a:p>
          <a:p>
            <a:pPr marL="285750" lvl="0" indent="-285750">
              <a:buFont typeface="Wingdings" panose="05000000000000000000" pitchFamily="2" charset="2"/>
              <a:buChar char="ü"/>
            </a:pPr>
            <a:r>
              <a:rPr lang="en-US" dirty="0" smtClean="0"/>
              <a:t>Researching</a:t>
            </a:r>
            <a:endParaRPr lang="en-AU" dirty="0"/>
          </a:p>
          <a:p>
            <a:pPr marL="285750" lvl="0" indent="-285750">
              <a:buFont typeface="Wingdings" panose="05000000000000000000" pitchFamily="2" charset="2"/>
              <a:buChar char="ü"/>
            </a:pPr>
            <a:r>
              <a:rPr lang="en-US" dirty="0" smtClean="0"/>
              <a:t>Academic writing: </a:t>
            </a:r>
            <a:endParaRPr lang="en-US" dirty="0"/>
          </a:p>
          <a:p>
            <a:pPr marL="282575" lvl="0"/>
            <a:r>
              <a:rPr lang="en-US" dirty="0" smtClean="0"/>
              <a:t>report and essay writing</a:t>
            </a:r>
            <a:br>
              <a:rPr lang="en-US" dirty="0" smtClean="0"/>
            </a:br>
            <a:r>
              <a:rPr lang="en-US" dirty="0" smtClean="0"/>
              <a:t>paraphrasing and </a:t>
            </a:r>
            <a:r>
              <a:rPr lang="en-US" dirty="0" err="1" smtClean="0"/>
              <a:t>summarising</a:t>
            </a:r>
            <a:endParaRPr lang="en-US" dirty="0" smtClean="0"/>
          </a:p>
          <a:p>
            <a:pPr marL="833437" lvl="0" indent="-285750">
              <a:buFont typeface="Wingdings" panose="05000000000000000000" pitchFamily="2" charset="2"/>
              <a:buChar char="ü"/>
            </a:pPr>
            <a:endParaRPr lang="en-US" dirty="0" smtClean="0"/>
          </a:p>
          <a:p>
            <a:pPr marL="833437" lvl="0" indent="-285750">
              <a:buFont typeface="Wingdings" panose="05000000000000000000" pitchFamily="2" charset="2"/>
              <a:buChar char="ü"/>
            </a:pPr>
            <a:endParaRPr lang="en-US" dirty="0"/>
          </a:p>
          <a:p>
            <a:pPr marL="285750" lvl="0" indent="-285750">
              <a:buFont typeface="Wingdings" panose="05000000000000000000" pitchFamily="2" charset="2"/>
              <a:buChar char="ü"/>
            </a:pPr>
            <a:r>
              <a:rPr lang="en-US" dirty="0" smtClean="0"/>
              <a:t>Critical </a:t>
            </a:r>
            <a:r>
              <a:rPr lang="en-US" dirty="0"/>
              <a:t>thinking </a:t>
            </a:r>
            <a:endParaRPr lang="en-AU" dirty="0"/>
          </a:p>
          <a:p>
            <a:pPr marL="285750" lvl="0" indent="-285750">
              <a:buFont typeface="Wingdings" panose="05000000000000000000" pitchFamily="2" charset="2"/>
              <a:buChar char="ü"/>
            </a:pPr>
            <a:r>
              <a:rPr lang="en-US" dirty="0" smtClean="0"/>
              <a:t>Communication </a:t>
            </a:r>
            <a:r>
              <a:rPr lang="en-US" dirty="0"/>
              <a:t>with academics </a:t>
            </a:r>
            <a:r>
              <a:rPr lang="en-US" dirty="0" smtClean="0"/>
              <a:t> and </a:t>
            </a:r>
            <a:r>
              <a:rPr lang="en-US" dirty="0"/>
              <a:t>fellow </a:t>
            </a:r>
            <a:r>
              <a:rPr lang="en-US" dirty="0" smtClean="0"/>
              <a:t>students</a:t>
            </a:r>
            <a:endParaRPr lang="en-AU" dirty="0"/>
          </a:p>
          <a:p>
            <a:pPr marL="285750" lvl="0" indent="-285750">
              <a:buFont typeface="Wingdings" panose="05000000000000000000" pitchFamily="2" charset="2"/>
              <a:buChar char="ü"/>
            </a:pPr>
            <a:r>
              <a:rPr lang="en-US" dirty="0" smtClean="0"/>
              <a:t>Learning </a:t>
            </a:r>
            <a:r>
              <a:rPr lang="en-US" dirty="0"/>
              <a:t>in lecture </a:t>
            </a:r>
            <a:r>
              <a:rPr lang="en-US" dirty="0" smtClean="0"/>
              <a:t>and </a:t>
            </a:r>
            <a:r>
              <a:rPr lang="en-US" dirty="0"/>
              <a:t>tutorial environments </a:t>
            </a:r>
            <a:endParaRPr lang="en-US" dirty="0" smtClean="0"/>
          </a:p>
          <a:p>
            <a:pPr marL="285750" lvl="0" indent="-285750">
              <a:buFont typeface="Wingdings" panose="05000000000000000000" pitchFamily="2" charset="2"/>
              <a:buChar char="ü"/>
            </a:pPr>
            <a:r>
              <a:rPr lang="en-US" dirty="0" smtClean="0"/>
              <a:t>Transition to university life in Australia</a:t>
            </a:r>
            <a:endParaRPr lang="en-AU" dirty="0"/>
          </a:p>
        </p:txBody>
      </p:sp>
    </p:spTree>
    <p:extLst>
      <p:ext uri="{BB962C8B-B14F-4D97-AF65-F5344CB8AC3E}">
        <p14:creationId xmlns:p14="http://schemas.microsoft.com/office/powerpoint/2010/main" val="7121362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200" dirty="0" smtClean="0"/>
              <a:t>Weekly classes</a:t>
            </a:r>
            <a:endParaRPr lang="en-AU" sz="3200" dirty="0"/>
          </a:p>
        </p:txBody>
      </p:sp>
      <p:sp>
        <p:nvSpPr>
          <p:cNvPr id="3" name="Content Placeholder 2"/>
          <p:cNvSpPr>
            <a:spLocks noGrp="1"/>
          </p:cNvSpPr>
          <p:nvPr>
            <p:ph idx="1"/>
          </p:nvPr>
        </p:nvSpPr>
        <p:spPr>
          <a:xfrm>
            <a:off x="457200" y="976542"/>
            <a:ext cx="8229600" cy="3789462"/>
          </a:xfrm>
        </p:spPr>
        <p:txBody>
          <a:bodyPr>
            <a:normAutofit/>
          </a:bodyPr>
          <a:lstStyle/>
          <a:p>
            <a:pPr marL="342900" indent="-342900">
              <a:buFont typeface="Arial" panose="020B0604020202020204" pitchFamily="34" charset="0"/>
              <a:buChar char="•"/>
            </a:pPr>
            <a:r>
              <a:rPr lang="en-AU" sz="1900" dirty="0" smtClean="0"/>
              <a:t>Timetabled</a:t>
            </a:r>
          </a:p>
          <a:p>
            <a:pPr marL="627063"/>
            <a:r>
              <a:rPr lang="en-AU" sz="1900" dirty="0" smtClean="0"/>
              <a:t>Nursing (1</a:t>
            </a:r>
            <a:r>
              <a:rPr lang="en-AU" sz="1900" baseline="30000" dirty="0" smtClean="0"/>
              <a:t>st</a:t>
            </a:r>
            <a:r>
              <a:rPr lang="en-AU" sz="1900" dirty="0" smtClean="0"/>
              <a:t> and 2</a:t>
            </a:r>
            <a:r>
              <a:rPr lang="en-AU" sz="1900" baseline="30000" dirty="0" smtClean="0"/>
              <a:t>nd</a:t>
            </a:r>
            <a:r>
              <a:rPr lang="en-AU" sz="1900" dirty="0" smtClean="0"/>
              <a:t> Year)</a:t>
            </a:r>
          </a:p>
          <a:p>
            <a:pPr marL="627063"/>
            <a:r>
              <a:rPr lang="en-AU" sz="1900" dirty="0" smtClean="0"/>
              <a:t>Fundamentals of Law</a:t>
            </a:r>
          </a:p>
          <a:p>
            <a:pPr marL="627063"/>
            <a:r>
              <a:rPr lang="en-AU" sz="1900" dirty="0" smtClean="0"/>
              <a:t>Master of Social Work</a:t>
            </a:r>
          </a:p>
          <a:p>
            <a:pPr marL="342900" indent="-342900">
              <a:buFont typeface="Arial" panose="020B0604020202020204" pitchFamily="34" charset="0"/>
              <a:buChar char="•"/>
            </a:pPr>
            <a:r>
              <a:rPr lang="en-AU" sz="1900" dirty="0" smtClean="0"/>
              <a:t>Tailored to degree needs</a:t>
            </a:r>
          </a:p>
          <a:p>
            <a:pPr marL="342900" indent="-342900">
              <a:buFont typeface="Arial" panose="020B0604020202020204" pitchFamily="34" charset="0"/>
              <a:buChar char="•"/>
            </a:pPr>
            <a:r>
              <a:rPr lang="en-AU" sz="1900" dirty="0" smtClean="0"/>
              <a:t>Collaboration with lecturers </a:t>
            </a:r>
          </a:p>
          <a:p>
            <a:pPr marL="627063"/>
            <a:r>
              <a:rPr lang="en-AU" sz="1900" dirty="0" smtClean="0"/>
              <a:t>Moodle shell access (assignments and course content)</a:t>
            </a:r>
          </a:p>
          <a:p>
            <a:pPr marL="627063"/>
            <a:r>
              <a:rPr lang="en-AU" sz="1900" dirty="0" smtClean="0"/>
              <a:t>Clarification</a:t>
            </a:r>
          </a:p>
          <a:p>
            <a:pPr marL="342900" indent="-342900">
              <a:buFont typeface="Arial" panose="020B0604020202020204" pitchFamily="34" charset="0"/>
              <a:buChar char="•"/>
            </a:pPr>
            <a:r>
              <a:rPr lang="en-AU" sz="1900" dirty="0" smtClean="0"/>
              <a:t>Course content breakdown, assignments and study skills</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F84E19B-D82B-AB45-8F97-CE85449579E6}" type="slidenum">
              <a:rPr lang="en-US" smtClean="0"/>
              <a:pPr/>
              <a:t>14</a:t>
            </a:fld>
            <a:endParaRPr lang="en-US"/>
          </a:p>
        </p:txBody>
      </p:sp>
      <p:pic>
        <p:nvPicPr>
          <p:cNvPr id="6" name="Picture 5"/>
          <p:cNvPicPr>
            <a:picLocks noChangeAspect="1"/>
          </p:cNvPicPr>
          <p:nvPr/>
        </p:nvPicPr>
        <p:blipFill>
          <a:blip r:embed="rId2"/>
          <a:stretch>
            <a:fillRect/>
          </a:stretch>
        </p:blipFill>
        <p:spPr>
          <a:xfrm>
            <a:off x="4850780" y="531601"/>
            <a:ext cx="3750960" cy="2402959"/>
          </a:xfrm>
          <a:prstGeom prst="rect">
            <a:avLst/>
          </a:prstGeom>
        </p:spPr>
      </p:pic>
    </p:spTree>
    <p:extLst>
      <p:ext uri="{BB962C8B-B14F-4D97-AF65-F5344CB8AC3E}">
        <p14:creationId xmlns:p14="http://schemas.microsoft.com/office/powerpoint/2010/main" val="9802084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077774942"/>
              </p:ext>
            </p:extLst>
          </p:nvPr>
        </p:nvGraphicFramePr>
        <p:xfrm>
          <a:off x="457200" y="178463"/>
          <a:ext cx="8314660" cy="4372269"/>
        </p:xfrm>
        <a:graphic>
          <a:graphicData uri="http://schemas.openxmlformats.org/drawingml/2006/table">
            <a:tbl>
              <a:tblPr firstRow="1" bandRow="1">
                <a:tableStyleId>{5C22544A-7EE6-4342-B048-85BDC9FD1C3A}</a:tableStyleId>
              </a:tblPr>
              <a:tblGrid>
                <a:gridCol w="1214269">
                  <a:extLst>
                    <a:ext uri="{9D8B030D-6E8A-4147-A177-3AD203B41FA5}">
                      <a16:colId xmlns:a16="http://schemas.microsoft.com/office/drawing/2014/main" val="1919812467"/>
                    </a:ext>
                  </a:extLst>
                </a:gridCol>
                <a:gridCol w="7100391">
                  <a:extLst>
                    <a:ext uri="{9D8B030D-6E8A-4147-A177-3AD203B41FA5}">
                      <a16:colId xmlns:a16="http://schemas.microsoft.com/office/drawing/2014/main" val="1441395228"/>
                    </a:ext>
                  </a:extLst>
                </a:gridCol>
              </a:tblGrid>
              <a:tr h="481336">
                <a:tc gridSpan="2">
                  <a:txBody>
                    <a:bodyPr/>
                    <a:lstStyle/>
                    <a:p>
                      <a:r>
                        <a:rPr lang="en-AU" b="0" dirty="0" smtClean="0">
                          <a:latin typeface="+mn-lt"/>
                        </a:rPr>
                        <a:t>Master of Social Work Weekly</a:t>
                      </a:r>
                      <a:r>
                        <a:rPr lang="en-AU" b="0" baseline="0" dirty="0" smtClean="0">
                          <a:latin typeface="+mn-lt"/>
                        </a:rPr>
                        <a:t> Plan (online classes)</a:t>
                      </a:r>
                      <a:endParaRPr lang="en-AU" b="0" dirty="0">
                        <a:latin typeface="+mn-lt"/>
                      </a:endParaRPr>
                    </a:p>
                  </a:txBody>
                  <a:tcPr anchor="ctr" anchorCtr="1"/>
                </a:tc>
                <a:tc hMerge="1">
                  <a:txBody>
                    <a:bodyPr/>
                    <a:lstStyle/>
                    <a:p>
                      <a:endParaRPr lang="en-AU" dirty="0"/>
                    </a:p>
                  </a:txBody>
                  <a:tcPr/>
                </a:tc>
                <a:extLst>
                  <a:ext uri="{0D108BD9-81ED-4DB2-BD59-A6C34878D82A}">
                    <a16:rowId xmlns:a16="http://schemas.microsoft.com/office/drawing/2014/main" val="2190168325"/>
                  </a:ext>
                </a:extLst>
              </a:tr>
              <a:tr h="351645">
                <a:tc>
                  <a:txBody>
                    <a:bodyPr/>
                    <a:lstStyle/>
                    <a:p>
                      <a:r>
                        <a:rPr lang="en-AU" sz="1600" b="0" dirty="0" smtClean="0">
                          <a:latin typeface="+mn-lt"/>
                        </a:rPr>
                        <a:t>   Week 2</a:t>
                      </a:r>
                      <a:endParaRPr lang="en-AU" sz="1600" b="0" dirty="0">
                        <a:latin typeface="+mn-lt"/>
                      </a:endParaRPr>
                    </a:p>
                  </a:txBody>
                  <a:tcPr/>
                </a:tc>
                <a:tc>
                  <a:txBody>
                    <a:bodyPr/>
                    <a:lstStyle/>
                    <a:p>
                      <a:r>
                        <a:rPr lang="en-AU" sz="1600" b="0" dirty="0" smtClean="0">
                          <a:latin typeface="+mn-lt"/>
                        </a:rPr>
                        <a:t>  APA Referencing session</a:t>
                      </a:r>
                      <a:endParaRPr lang="en-AU" sz="1600" b="0" dirty="0">
                        <a:latin typeface="+mn-lt"/>
                      </a:endParaRPr>
                    </a:p>
                  </a:txBody>
                  <a:tcPr/>
                </a:tc>
                <a:extLst>
                  <a:ext uri="{0D108BD9-81ED-4DB2-BD59-A6C34878D82A}">
                    <a16:rowId xmlns:a16="http://schemas.microsoft.com/office/drawing/2014/main" val="1681777829"/>
                  </a:ext>
                </a:extLst>
              </a:tr>
              <a:tr h="351645">
                <a:tc>
                  <a:txBody>
                    <a:bodyPr/>
                    <a:lstStyle/>
                    <a:p>
                      <a:r>
                        <a:rPr lang="en-AU" sz="1600" b="0" dirty="0" smtClean="0">
                          <a:latin typeface="+mn-lt"/>
                        </a:rPr>
                        <a:t>   Week 3</a:t>
                      </a:r>
                      <a:endParaRPr lang="en-AU" sz="1600" b="0" dirty="0">
                        <a:latin typeface="+mn-lt"/>
                      </a:endParaRPr>
                    </a:p>
                  </a:txBody>
                  <a:tcPr/>
                </a:tc>
                <a:tc>
                  <a:txBody>
                    <a:bodyPr/>
                    <a:lstStyle/>
                    <a:p>
                      <a:r>
                        <a:rPr lang="en-AU" sz="1600" b="0" dirty="0" smtClean="0">
                          <a:latin typeface="+mn-lt"/>
                        </a:rPr>
                        <a:t>  </a:t>
                      </a:r>
                      <a:r>
                        <a:rPr lang="en-AU" sz="1600" b="0" dirty="0" smtClean="0">
                          <a:solidFill>
                            <a:srgbClr val="FF0000"/>
                          </a:solidFill>
                          <a:latin typeface="+mn-lt"/>
                        </a:rPr>
                        <a:t>Assignment 1:  </a:t>
                      </a:r>
                      <a:r>
                        <a:rPr lang="en-AU" sz="1600" b="0" dirty="0" smtClean="0">
                          <a:latin typeface="+mn-lt"/>
                        </a:rPr>
                        <a:t>Annotated Bibliography</a:t>
                      </a:r>
                      <a:r>
                        <a:rPr lang="en-AU" sz="1600" b="0" baseline="0" dirty="0" smtClean="0">
                          <a:latin typeface="+mn-lt"/>
                        </a:rPr>
                        <a:t> </a:t>
                      </a:r>
                      <a:r>
                        <a:rPr lang="en-AU" sz="1600" b="0" dirty="0" smtClean="0">
                          <a:latin typeface="+mn-lt"/>
                        </a:rPr>
                        <a:t>and paraphrasing</a:t>
                      </a:r>
                      <a:endParaRPr lang="en-AU" sz="1600" b="0" dirty="0">
                        <a:latin typeface="+mn-lt"/>
                      </a:endParaRPr>
                    </a:p>
                  </a:txBody>
                  <a:tcPr/>
                </a:tc>
                <a:extLst>
                  <a:ext uri="{0D108BD9-81ED-4DB2-BD59-A6C34878D82A}">
                    <a16:rowId xmlns:a16="http://schemas.microsoft.com/office/drawing/2014/main" val="4001346310"/>
                  </a:ext>
                </a:extLst>
              </a:tr>
              <a:tr h="351645">
                <a:tc>
                  <a:txBody>
                    <a:bodyPr/>
                    <a:lstStyle/>
                    <a:p>
                      <a:r>
                        <a:rPr lang="en-AU" sz="1600" b="0" dirty="0" smtClean="0">
                          <a:latin typeface="+mn-lt"/>
                        </a:rPr>
                        <a:t>   Week 4</a:t>
                      </a:r>
                      <a:endParaRPr lang="en-AU" sz="1600" b="0" dirty="0">
                        <a:latin typeface="+mn-lt"/>
                      </a:endParaRPr>
                    </a:p>
                  </a:txBody>
                  <a:tcPr/>
                </a:tc>
                <a:tc>
                  <a:txBody>
                    <a:bodyPr/>
                    <a:lstStyle/>
                    <a:p>
                      <a:r>
                        <a:rPr lang="en-AU" sz="1600" b="0" dirty="0" smtClean="0">
                          <a:latin typeface="+mn-lt"/>
                        </a:rPr>
                        <a:t>  </a:t>
                      </a:r>
                      <a:r>
                        <a:rPr lang="en-AU" sz="1600" b="0" dirty="0" smtClean="0">
                          <a:solidFill>
                            <a:srgbClr val="FF0000"/>
                          </a:solidFill>
                          <a:latin typeface="+mn-lt"/>
                        </a:rPr>
                        <a:t>Assignment 2: </a:t>
                      </a:r>
                      <a:r>
                        <a:rPr lang="en-AU" sz="1600" b="0" dirty="0" smtClean="0">
                          <a:latin typeface="+mn-lt"/>
                        </a:rPr>
                        <a:t> PowerPoint assignment</a:t>
                      </a:r>
                      <a:r>
                        <a:rPr lang="en-AU" sz="1600" b="0" baseline="0" dirty="0" smtClean="0">
                          <a:latin typeface="+mn-lt"/>
                        </a:rPr>
                        <a:t> and </a:t>
                      </a:r>
                      <a:r>
                        <a:rPr lang="en-AU" sz="1600" b="0" dirty="0" smtClean="0">
                          <a:latin typeface="+mn-lt"/>
                        </a:rPr>
                        <a:t>sentence length</a:t>
                      </a:r>
                      <a:endParaRPr lang="en-AU" sz="1600" b="0" dirty="0">
                        <a:latin typeface="+mn-lt"/>
                      </a:endParaRPr>
                    </a:p>
                  </a:txBody>
                  <a:tcPr/>
                </a:tc>
                <a:extLst>
                  <a:ext uri="{0D108BD9-81ED-4DB2-BD59-A6C34878D82A}">
                    <a16:rowId xmlns:a16="http://schemas.microsoft.com/office/drawing/2014/main" val="1613979769"/>
                  </a:ext>
                </a:extLst>
              </a:tr>
              <a:tr h="351645">
                <a:tc>
                  <a:txBody>
                    <a:bodyPr/>
                    <a:lstStyle/>
                    <a:p>
                      <a:r>
                        <a:rPr lang="en-AU" sz="1600" b="0" dirty="0" smtClean="0">
                          <a:latin typeface="+mn-lt"/>
                        </a:rPr>
                        <a:t>   Week 5</a:t>
                      </a:r>
                      <a:endParaRPr lang="en-AU" sz="1600" b="0" dirty="0">
                        <a:latin typeface="+mn-lt"/>
                      </a:endParaRPr>
                    </a:p>
                  </a:txBody>
                  <a:tcPr/>
                </a:tc>
                <a:tc>
                  <a:txBody>
                    <a:bodyPr/>
                    <a:lstStyle/>
                    <a:p>
                      <a:r>
                        <a:rPr lang="en-AU" sz="1600" b="0" dirty="0" smtClean="0">
                          <a:latin typeface="+mn-lt"/>
                        </a:rPr>
                        <a:t>  Critical thinking and research</a:t>
                      </a:r>
                      <a:endParaRPr lang="en-AU" sz="1600" b="0" dirty="0">
                        <a:latin typeface="+mn-lt"/>
                      </a:endParaRPr>
                    </a:p>
                  </a:txBody>
                  <a:tcPr/>
                </a:tc>
                <a:extLst>
                  <a:ext uri="{0D108BD9-81ED-4DB2-BD59-A6C34878D82A}">
                    <a16:rowId xmlns:a16="http://schemas.microsoft.com/office/drawing/2014/main" val="784008314"/>
                  </a:ext>
                </a:extLst>
              </a:tr>
              <a:tr h="351645">
                <a:tc>
                  <a:txBody>
                    <a:bodyPr/>
                    <a:lstStyle/>
                    <a:p>
                      <a:r>
                        <a:rPr lang="en-AU" sz="1600" b="0" dirty="0" smtClean="0">
                          <a:latin typeface="+mn-lt"/>
                        </a:rPr>
                        <a:t>   Week 6</a:t>
                      </a:r>
                      <a:endParaRPr lang="en-AU" sz="1600" b="0" dirty="0">
                        <a:latin typeface="+mn-lt"/>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600" b="0" dirty="0" smtClean="0">
                          <a:latin typeface="+mn-lt"/>
                        </a:rPr>
                        <a:t>  Essay writing and academic writing (paraphrasing,</a:t>
                      </a:r>
                      <a:r>
                        <a:rPr lang="en-AU" sz="1600" b="0" baseline="0" dirty="0" smtClean="0">
                          <a:latin typeface="+mn-lt"/>
                        </a:rPr>
                        <a:t> paragraphs)</a:t>
                      </a:r>
                      <a:endParaRPr lang="en-AU" sz="1600" b="0" dirty="0" smtClean="0">
                        <a:latin typeface="+mn-lt"/>
                      </a:endParaRPr>
                    </a:p>
                  </a:txBody>
                  <a:tcPr/>
                </a:tc>
                <a:extLst>
                  <a:ext uri="{0D108BD9-81ED-4DB2-BD59-A6C34878D82A}">
                    <a16:rowId xmlns:a16="http://schemas.microsoft.com/office/drawing/2014/main" val="3021911273"/>
                  </a:ext>
                </a:extLst>
              </a:tr>
              <a:tr h="351645">
                <a:tc>
                  <a:txBody>
                    <a:bodyPr/>
                    <a:lstStyle/>
                    <a:p>
                      <a:r>
                        <a:rPr lang="en-AU" sz="1600" b="0" dirty="0" smtClean="0">
                          <a:latin typeface="+mn-lt"/>
                        </a:rPr>
                        <a:t>   Week 7</a:t>
                      </a:r>
                      <a:endParaRPr lang="en-AU" sz="1600" b="0" dirty="0">
                        <a:latin typeface="+mn-lt"/>
                      </a:endParaRPr>
                    </a:p>
                  </a:txBody>
                  <a:tcPr/>
                </a:tc>
                <a:tc>
                  <a:txBody>
                    <a:bodyPr/>
                    <a:lstStyle/>
                    <a:p>
                      <a:r>
                        <a:rPr lang="en-AU" sz="1600" b="0" dirty="0" smtClean="0">
                          <a:latin typeface="+mn-lt"/>
                        </a:rPr>
                        <a:t>  </a:t>
                      </a:r>
                      <a:r>
                        <a:rPr lang="en-AU" sz="1600" b="0" dirty="0" smtClean="0">
                          <a:solidFill>
                            <a:srgbClr val="FF0000"/>
                          </a:solidFill>
                          <a:latin typeface="+mn-lt"/>
                        </a:rPr>
                        <a:t>Assignment 3: </a:t>
                      </a:r>
                      <a:r>
                        <a:rPr lang="en-AU" sz="1600" b="0" baseline="0" dirty="0" smtClean="0">
                          <a:solidFill>
                            <a:srgbClr val="FF0000"/>
                          </a:solidFill>
                          <a:latin typeface="+mn-lt"/>
                        </a:rPr>
                        <a:t> </a:t>
                      </a:r>
                      <a:r>
                        <a:rPr lang="en-AU" sz="1600" b="0" dirty="0" smtClean="0">
                          <a:latin typeface="+mn-lt"/>
                        </a:rPr>
                        <a:t>3,000</a:t>
                      </a:r>
                      <a:r>
                        <a:rPr lang="en-AU" sz="1600" b="0" baseline="0" dirty="0" smtClean="0">
                          <a:latin typeface="+mn-lt"/>
                        </a:rPr>
                        <a:t> word essay requirements and incorporating evidence</a:t>
                      </a:r>
                      <a:endParaRPr lang="en-AU" sz="1600" b="0" dirty="0">
                        <a:latin typeface="+mn-lt"/>
                      </a:endParaRPr>
                    </a:p>
                  </a:txBody>
                  <a:tcPr/>
                </a:tc>
                <a:extLst>
                  <a:ext uri="{0D108BD9-81ED-4DB2-BD59-A6C34878D82A}">
                    <a16:rowId xmlns:a16="http://schemas.microsoft.com/office/drawing/2014/main" val="2857393875"/>
                  </a:ext>
                </a:extLst>
              </a:tr>
              <a:tr h="374483">
                <a:tc>
                  <a:txBody>
                    <a:bodyPr/>
                    <a:lstStyle/>
                    <a:p>
                      <a:r>
                        <a:rPr lang="en-AU" sz="1600" b="0" dirty="0" smtClean="0">
                          <a:latin typeface="+mn-lt"/>
                        </a:rPr>
                        <a:t>   Week 8</a:t>
                      </a:r>
                      <a:endParaRPr lang="en-AU" sz="1600" b="0" dirty="0">
                        <a:latin typeface="+mn-lt"/>
                      </a:endParaRPr>
                    </a:p>
                  </a:txBody>
                  <a:tcPr/>
                </a:tc>
                <a:tc>
                  <a:txBody>
                    <a:bodyPr/>
                    <a:lstStyle/>
                    <a:p>
                      <a:r>
                        <a:rPr lang="en-AU" dirty="0" smtClean="0"/>
                        <a:t>  </a:t>
                      </a:r>
                      <a:r>
                        <a:rPr lang="en-AU" sz="1600" dirty="0" smtClean="0"/>
                        <a:t>Essay help - Casual question and answer session </a:t>
                      </a:r>
                      <a:endParaRPr lang="en-AU" sz="1600" dirty="0"/>
                    </a:p>
                  </a:txBody>
                  <a:tcPr/>
                </a:tc>
                <a:extLst>
                  <a:ext uri="{0D108BD9-81ED-4DB2-BD59-A6C34878D82A}">
                    <a16:rowId xmlns:a16="http://schemas.microsoft.com/office/drawing/2014/main" val="4208790601"/>
                  </a:ext>
                </a:extLst>
              </a:tr>
              <a:tr h="351645">
                <a:tc>
                  <a:txBody>
                    <a:bodyPr/>
                    <a:lstStyle/>
                    <a:p>
                      <a:r>
                        <a:rPr lang="en-AU" sz="1600" b="0" dirty="0" smtClean="0">
                          <a:latin typeface="+mn-lt"/>
                        </a:rPr>
                        <a:t>   Week 9</a:t>
                      </a:r>
                      <a:endParaRPr lang="en-AU" sz="1600" b="0" dirty="0">
                        <a:latin typeface="+mn-lt"/>
                      </a:endParaRPr>
                    </a:p>
                  </a:txBody>
                  <a:tcPr/>
                </a:tc>
                <a:tc>
                  <a:txBody>
                    <a:bodyPr/>
                    <a:lstStyle/>
                    <a:p>
                      <a:r>
                        <a:rPr lang="en-AU" sz="1600" b="0" dirty="0" smtClean="0">
                          <a:latin typeface="+mn-lt"/>
                        </a:rPr>
                        <a:t>  </a:t>
                      </a:r>
                      <a:r>
                        <a:rPr lang="en-AU" sz="1600" b="0" dirty="0" smtClean="0">
                          <a:solidFill>
                            <a:srgbClr val="FF0000"/>
                          </a:solidFill>
                          <a:latin typeface="+mn-lt"/>
                        </a:rPr>
                        <a:t>Assignment 4:  </a:t>
                      </a:r>
                      <a:r>
                        <a:rPr lang="en-AU" sz="1600" b="0" dirty="0" smtClean="0">
                          <a:latin typeface="+mn-lt"/>
                        </a:rPr>
                        <a:t>Reflective</a:t>
                      </a:r>
                      <a:r>
                        <a:rPr lang="en-AU" sz="1600" b="0" baseline="0" dirty="0" smtClean="0">
                          <a:latin typeface="+mn-lt"/>
                        </a:rPr>
                        <a:t> journal and reflective writing</a:t>
                      </a:r>
                      <a:endParaRPr lang="en-AU" sz="1600" b="0" dirty="0">
                        <a:latin typeface="+mn-lt"/>
                      </a:endParaRPr>
                    </a:p>
                  </a:txBody>
                  <a:tcPr/>
                </a:tc>
                <a:extLst>
                  <a:ext uri="{0D108BD9-81ED-4DB2-BD59-A6C34878D82A}">
                    <a16:rowId xmlns:a16="http://schemas.microsoft.com/office/drawing/2014/main" val="38246316"/>
                  </a:ext>
                </a:extLst>
              </a:tr>
              <a:tr h="351645">
                <a:tc>
                  <a:txBody>
                    <a:bodyPr/>
                    <a:lstStyle/>
                    <a:p>
                      <a:r>
                        <a:rPr lang="en-AU" sz="1600" b="0" dirty="0" smtClean="0">
                          <a:latin typeface="+mn-lt"/>
                        </a:rPr>
                        <a:t>   Week 10</a:t>
                      </a:r>
                      <a:endParaRPr lang="en-AU" sz="1600" b="0" dirty="0">
                        <a:latin typeface="+mn-lt"/>
                      </a:endParaRPr>
                    </a:p>
                  </a:txBody>
                  <a:tcPr/>
                </a:tc>
                <a:tc>
                  <a:txBody>
                    <a:bodyPr/>
                    <a:lstStyle/>
                    <a:p>
                      <a:r>
                        <a:rPr lang="en-AU" sz="1600" b="0" dirty="0" smtClean="0">
                          <a:latin typeface="+mn-lt"/>
                        </a:rPr>
                        <a:t> </a:t>
                      </a:r>
                      <a:r>
                        <a:rPr lang="en-AU" sz="1600" b="0" baseline="0" dirty="0" smtClean="0">
                          <a:latin typeface="+mn-lt"/>
                        </a:rPr>
                        <a:t> </a:t>
                      </a:r>
                      <a:r>
                        <a:rPr lang="en-AU" sz="1600" b="0" baseline="0" dirty="0" smtClean="0">
                          <a:solidFill>
                            <a:srgbClr val="FF0000"/>
                          </a:solidFill>
                          <a:latin typeface="+mn-lt"/>
                        </a:rPr>
                        <a:t>Assignment 5:  </a:t>
                      </a:r>
                      <a:r>
                        <a:rPr lang="en-AU" sz="1600" b="0" baseline="0" dirty="0" smtClean="0">
                          <a:solidFill>
                            <a:schemeClr val="dk1"/>
                          </a:solidFill>
                          <a:latin typeface="+mn-lt"/>
                        </a:rPr>
                        <a:t>Role play, questioning, summarisation, interpretation, etc.</a:t>
                      </a:r>
                      <a:endParaRPr lang="en-AU" sz="1600" b="0" dirty="0">
                        <a:solidFill>
                          <a:srgbClr val="FF0000"/>
                        </a:solidFill>
                        <a:latin typeface="+mn-lt"/>
                      </a:endParaRPr>
                    </a:p>
                  </a:txBody>
                  <a:tcPr/>
                </a:tc>
                <a:extLst>
                  <a:ext uri="{0D108BD9-81ED-4DB2-BD59-A6C34878D82A}">
                    <a16:rowId xmlns:a16="http://schemas.microsoft.com/office/drawing/2014/main" val="2683390165"/>
                  </a:ext>
                </a:extLst>
              </a:tr>
              <a:tr h="351645">
                <a:tc>
                  <a:txBody>
                    <a:bodyPr/>
                    <a:lstStyle/>
                    <a:p>
                      <a:r>
                        <a:rPr lang="en-AU" sz="1600" b="0" dirty="0" smtClean="0">
                          <a:latin typeface="+mn-lt"/>
                        </a:rPr>
                        <a:t>   Week 11</a:t>
                      </a:r>
                      <a:endParaRPr lang="en-AU" sz="1600" b="0" dirty="0">
                        <a:latin typeface="+mn-lt"/>
                      </a:endParaRPr>
                    </a:p>
                  </a:txBody>
                  <a:tcPr/>
                </a:tc>
                <a:tc>
                  <a:txBody>
                    <a:bodyPr/>
                    <a:lstStyle/>
                    <a:p>
                      <a:r>
                        <a:rPr lang="en-AU" sz="1600" b="0" dirty="0" smtClean="0">
                          <a:latin typeface="+mn-lt"/>
                        </a:rPr>
                        <a:t>  </a:t>
                      </a:r>
                      <a:r>
                        <a:rPr lang="en-AU" sz="1600" b="0" dirty="0" smtClean="0">
                          <a:solidFill>
                            <a:srgbClr val="FF0000"/>
                          </a:solidFill>
                          <a:latin typeface="+mn-lt"/>
                        </a:rPr>
                        <a:t>Assignment 6:  </a:t>
                      </a:r>
                      <a:r>
                        <a:rPr lang="en-AU" sz="1600" b="0" baseline="0" dirty="0" smtClean="0">
                          <a:solidFill>
                            <a:schemeClr val="dk1"/>
                          </a:solidFill>
                          <a:latin typeface="+mn-lt"/>
                        </a:rPr>
                        <a:t>Critical reflection essay based on role play</a:t>
                      </a:r>
                      <a:endParaRPr lang="en-AU" sz="1600" b="0" dirty="0">
                        <a:solidFill>
                          <a:srgbClr val="FF0000"/>
                        </a:solidFill>
                        <a:latin typeface="+mn-lt"/>
                      </a:endParaRPr>
                    </a:p>
                  </a:txBody>
                  <a:tcPr/>
                </a:tc>
                <a:extLst>
                  <a:ext uri="{0D108BD9-81ED-4DB2-BD59-A6C34878D82A}">
                    <a16:rowId xmlns:a16="http://schemas.microsoft.com/office/drawing/2014/main" val="3111171217"/>
                  </a:ext>
                </a:extLst>
              </a:tr>
              <a:tr h="351645">
                <a:tc>
                  <a:txBody>
                    <a:bodyPr/>
                    <a:lstStyle/>
                    <a:p>
                      <a:r>
                        <a:rPr lang="en-AU" sz="1600" b="0" dirty="0" smtClean="0">
                          <a:latin typeface="+mn-lt"/>
                        </a:rPr>
                        <a:t>   Week 12</a:t>
                      </a:r>
                      <a:endParaRPr lang="en-AU" sz="1600" b="0" dirty="0">
                        <a:latin typeface="+mn-lt"/>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600" b="0" dirty="0" smtClean="0">
                          <a:solidFill>
                            <a:srgbClr val="FF0000"/>
                          </a:solidFill>
                          <a:latin typeface="+mn-lt"/>
                        </a:rPr>
                        <a:t>  </a:t>
                      </a:r>
                      <a:r>
                        <a:rPr lang="en-AU" sz="1600" b="0" baseline="0" dirty="0" smtClean="0">
                          <a:solidFill>
                            <a:schemeClr val="dk1"/>
                          </a:solidFill>
                          <a:latin typeface="+mn-lt"/>
                        </a:rPr>
                        <a:t>Critical reflection – casual question and answer session</a:t>
                      </a:r>
                      <a:endParaRPr lang="en-AU" sz="1600" b="0" dirty="0" smtClean="0">
                        <a:solidFill>
                          <a:srgbClr val="FF0000"/>
                        </a:solidFill>
                        <a:latin typeface="+mn-lt"/>
                      </a:endParaRPr>
                    </a:p>
                  </a:txBody>
                  <a:tcPr/>
                </a:tc>
                <a:extLst>
                  <a:ext uri="{0D108BD9-81ED-4DB2-BD59-A6C34878D82A}">
                    <a16:rowId xmlns:a16="http://schemas.microsoft.com/office/drawing/2014/main" val="1273793982"/>
                  </a:ext>
                </a:extLst>
              </a:tr>
            </a:tbl>
          </a:graphicData>
        </a:graphic>
      </p:graphicFrame>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F84E19B-D82B-AB45-8F97-CE85449579E6}" type="slidenum">
              <a:rPr lang="en-US" smtClean="0"/>
              <a:pPr/>
              <a:t>15</a:t>
            </a:fld>
            <a:endParaRPr lang="en-US"/>
          </a:p>
        </p:txBody>
      </p:sp>
    </p:spTree>
    <p:extLst>
      <p:ext uri="{BB962C8B-B14F-4D97-AF65-F5344CB8AC3E}">
        <p14:creationId xmlns:p14="http://schemas.microsoft.com/office/powerpoint/2010/main" val="33173667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F84E19B-D82B-AB45-8F97-CE85449579E6}" type="slidenum">
              <a:rPr lang="en-US" smtClean="0"/>
              <a:pPr/>
              <a:t>16</a:t>
            </a:fld>
            <a:endParaRPr lang="en-US"/>
          </a:p>
        </p:txBody>
      </p:sp>
      <p:sp>
        <p:nvSpPr>
          <p:cNvPr id="9" name="TextBox 8"/>
          <p:cNvSpPr txBox="1"/>
          <p:nvPr/>
        </p:nvSpPr>
        <p:spPr>
          <a:xfrm>
            <a:off x="212651" y="184666"/>
            <a:ext cx="6549656" cy="461665"/>
          </a:xfrm>
          <a:prstGeom prst="rect">
            <a:avLst/>
          </a:prstGeom>
          <a:noFill/>
        </p:spPr>
        <p:txBody>
          <a:bodyPr wrap="square" rtlCol="0">
            <a:spAutoFit/>
          </a:bodyPr>
          <a:lstStyle/>
          <a:p>
            <a:r>
              <a:rPr lang="en-AU" sz="2400" b="1" dirty="0" smtClean="0"/>
              <a:t>Example assignment</a:t>
            </a:r>
            <a:endParaRPr lang="en-AU" sz="2400" b="1" dirty="0"/>
          </a:p>
        </p:txBody>
      </p:sp>
      <p:sp>
        <p:nvSpPr>
          <p:cNvPr id="10" name="TextBox 9"/>
          <p:cNvSpPr txBox="1"/>
          <p:nvPr/>
        </p:nvSpPr>
        <p:spPr>
          <a:xfrm>
            <a:off x="6924717" y="627149"/>
            <a:ext cx="2219283" cy="400110"/>
          </a:xfrm>
          <a:prstGeom prst="rect">
            <a:avLst/>
          </a:prstGeom>
          <a:noFill/>
        </p:spPr>
        <p:txBody>
          <a:bodyPr wrap="square" rtlCol="0">
            <a:spAutoFit/>
          </a:bodyPr>
          <a:lstStyle/>
          <a:p>
            <a:r>
              <a:rPr lang="en-AU" sz="2000" b="1" dirty="0" smtClean="0">
                <a:solidFill>
                  <a:srgbClr val="FF0000"/>
                </a:solidFill>
              </a:rPr>
              <a:t>Issues?</a:t>
            </a:r>
            <a:endParaRPr lang="en-AU" sz="2000" b="1" dirty="0">
              <a:solidFill>
                <a:srgbClr val="FF0000"/>
              </a:solidFill>
            </a:endParaRPr>
          </a:p>
        </p:txBody>
      </p:sp>
      <p:pic>
        <p:nvPicPr>
          <p:cNvPr id="13" name="Content Placeholder 12"/>
          <p:cNvPicPr>
            <a:picLocks noGrp="1" noChangeAspect="1"/>
          </p:cNvPicPr>
          <p:nvPr>
            <p:ph idx="1"/>
          </p:nvPr>
        </p:nvPicPr>
        <p:blipFill>
          <a:blip r:embed="rId2"/>
          <a:stretch>
            <a:fillRect/>
          </a:stretch>
        </p:blipFill>
        <p:spPr>
          <a:xfrm>
            <a:off x="236802" y="900581"/>
            <a:ext cx="6003395" cy="3500285"/>
          </a:xfrm>
          <a:prstGeom prst="rect">
            <a:avLst/>
          </a:prstGeom>
        </p:spPr>
      </p:pic>
      <p:sp>
        <p:nvSpPr>
          <p:cNvPr id="14" name="TextBox 13"/>
          <p:cNvSpPr txBox="1"/>
          <p:nvPr/>
        </p:nvSpPr>
        <p:spPr>
          <a:xfrm>
            <a:off x="6240197" y="1153937"/>
            <a:ext cx="2903803" cy="2031325"/>
          </a:xfrm>
          <a:prstGeom prst="rect">
            <a:avLst/>
          </a:prstGeom>
          <a:noFill/>
        </p:spPr>
        <p:txBody>
          <a:bodyPr wrap="square" rtlCol="0">
            <a:spAutoFit/>
          </a:bodyPr>
          <a:lstStyle/>
          <a:p>
            <a:pPr marL="285750" indent="-285750">
              <a:buFont typeface="Arial" panose="020B0604020202020204" pitchFamily="34" charset="0"/>
              <a:buChar char="•"/>
            </a:pPr>
            <a:r>
              <a:rPr lang="en-AU" dirty="0" smtClean="0"/>
              <a:t>Clear instructions?</a:t>
            </a:r>
          </a:p>
          <a:p>
            <a:pPr marL="285750" indent="-285750">
              <a:buFont typeface="Arial" panose="020B0604020202020204" pitchFamily="34" charset="0"/>
              <a:buChar char="•"/>
            </a:pPr>
            <a:r>
              <a:rPr lang="en-AU" dirty="0" smtClean="0"/>
              <a:t>Technology skills</a:t>
            </a:r>
          </a:p>
          <a:p>
            <a:pPr marL="285750" indent="-285750">
              <a:buFont typeface="Arial" panose="020B0604020202020204" pitchFamily="34" charset="0"/>
              <a:buChar char="•"/>
            </a:pPr>
            <a:r>
              <a:rPr lang="en-AU" dirty="0" smtClean="0"/>
              <a:t>Writing for PPT</a:t>
            </a:r>
          </a:p>
          <a:p>
            <a:pPr marL="285750" indent="-285750">
              <a:buFont typeface="Arial" panose="020B0604020202020204" pitchFamily="34" charset="0"/>
              <a:buChar char="•"/>
            </a:pPr>
            <a:r>
              <a:rPr lang="en-AU" dirty="0" smtClean="0"/>
              <a:t>Presenting information</a:t>
            </a:r>
          </a:p>
          <a:p>
            <a:pPr marL="285750" indent="-285750">
              <a:buFont typeface="Arial" panose="020B0604020202020204" pitchFamily="34" charset="0"/>
              <a:buChar char="•"/>
            </a:pPr>
            <a:r>
              <a:rPr lang="en-AU" dirty="0" smtClean="0"/>
              <a:t>Making links</a:t>
            </a:r>
          </a:p>
          <a:p>
            <a:pPr marL="285750" indent="-285750">
              <a:buFont typeface="Arial" panose="020B0604020202020204" pitchFamily="34" charset="0"/>
              <a:buChar char="•"/>
            </a:pPr>
            <a:r>
              <a:rPr lang="en-AU" dirty="0" smtClean="0"/>
              <a:t>Showing understanding</a:t>
            </a:r>
          </a:p>
          <a:p>
            <a:pPr marL="285750" indent="-285750">
              <a:buFont typeface="Arial" panose="020B0604020202020204" pitchFamily="34" charset="0"/>
              <a:buChar char="•"/>
            </a:pPr>
            <a:r>
              <a:rPr lang="en-AU" dirty="0" smtClean="0"/>
              <a:t>…?</a:t>
            </a:r>
            <a:endParaRPr lang="en-AU" dirty="0"/>
          </a:p>
        </p:txBody>
      </p:sp>
    </p:spTree>
    <p:extLst>
      <p:ext uri="{BB962C8B-B14F-4D97-AF65-F5344CB8AC3E}">
        <p14:creationId xmlns:p14="http://schemas.microsoft.com/office/powerpoint/2010/main" val="239307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a:stretch>
            <a:fillRect/>
          </a:stretch>
        </p:blipFill>
        <p:spPr>
          <a:xfrm>
            <a:off x="194848" y="907212"/>
            <a:ext cx="4365675" cy="3279231"/>
          </a:xfrm>
          <a:prstGeom prst="rect">
            <a:avLst/>
          </a:prstGeom>
        </p:spPr>
      </p:pic>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F84E19B-D82B-AB45-8F97-CE85449579E6}" type="slidenum">
              <a:rPr lang="en-US" smtClean="0"/>
              <a:pPr/>
              <a:t>17</a:t>
            </a:fld>
            <a:endParaRPr lang="en-US"/>
          </a:p>
        </p:txBody>
      </p:sp>
      <p:pic>
        <p:nvPicPr>
          <p:cNvPr id="9" name="Picture 8"/>
          <p:cNvPicPr>
            <a:picLocks noChangeAspect="1"/>
          </p:cNvPicPr>
          <p:nvPr/>
        </p:nvPicPr>
        <p:blipFill>
          <a:blip r:embed="rId4"/>
          <a:stretch>
            <a:fillRect/>
          </a:stretch>
        </p:blipFill>
        <p:spPr>
          <a:xfrm>
            <a:off x="4634613" y="907211"/>
            <a:ext cx="4381628" cy="3279231"/>
          </a:xfrm>
          <a:prstGeom prst="rect">
            <a:avLst/>
          </a:prstGeom>
        </p:spPr>
      </p:pic>
      <p:sp>
        <p:nvSpPr>
          <p:cNvPr id="10" name="TextBox 9"/>
          <p:cNvSpPr txBox="1"/>
          <p:nvPr/>
        </p:nvSpPr>
        <p:spPr>
          <a:xfrm>
            <a:off x="275771" y="197570"/>
            <a:ext cx="6549656" cy="461665"/>
          </a:xfrm>
          <a:prstGeom prst="rect">
            <a:avLst/>
          </a:prstGeom>
          <a:noFill/>
        </p:spPr>
        <p:txBody>
          <a:bodyPr wrap="square" rtlCol="0">
            <a:spAutoFit/>
          </a:bodyPr>
          <a:lstStyle/>
          <a:p>
            <a:r>
              <a:rPr lang="en-AU" sz="2400" b="1" dirty="0" smtClean="0"/>
              <a:t>Example submission</a:t>
            </a:r>
            <a:endParaRPr lang="en-AU" sz="2400" b="1" dirty="0"/>
          </a:p>
        </p:txBody>
      </p:sp>
    </p:spTree>
    <p:extLst>
      <p:ext uri="{BB962C8B-B14F-4D97-AF65-F5344CB8AC3E}">
        <p14:creationId xmlns:p14="http://schemas.microsoft.com/office/powerpoint/2010/main" val="2913230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61669" y="486046"/>
            <a:ext cx="4735395" cy="3563439"/>
          </a:xfrm>
          <a:prstGeom prst="rect">
            <a:avLst/>
          </a:prstGeom>
        </p:spPr>
      </p:pic>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F84E19B-D82B-AB45-8F97-CE85449579E6}" type="slidenum">
              <a:rPr lang="en-US" smtClean="0"/>
              <a:pPr/>
              <a:t>18</a:t>
            </a:fld>
            <a:endParaRPr lang="en-US"/>
          </a:p>
        </p:txBody>
      </p:sp>
      <p:pic>
        <p:nvPicPr>
          <p:cNvPr id="7" name="Picture 6"/>
          <p:cNvPicPr>
            <a:picLocks noChangeAspect="1"/>
          </p:cNvPicPr>
          <p:nvPr/>
        </p:nvPicPr>
        <p:blipFill>
          <a:blip r:embed="rId3"/>
          <a:stretch>
            <a:fillRect/>
          </a:stretch>
        </p:blipFill>
        <p:spPr>
          <a:xfrm>
            <a:off x="5152185" y="41299"/>
            <a:ext cx="3311391" cy="4999808"/>
          </a:xfrm>
          <a:prstGeom prst="rect">
            <a:avLst/>
          </a:prstGeom>
        </p:spPr>
      </p:pic>
    </p:spTree>
    <p:extLst>
      <p:ext uri="{BB962C8B-B14F-4D97-AF65-F5344CB8AC3E}">
        <p14:creationId xmlns:p14="http://schemas.microsoft.com/office/powerpoint/2010/main" val="7031599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F84E19B-D82B-AB45-8F97-CE85449579E6}" type="slidenum">
              <a:rPr lang="en-US" smtClean="0"/>
              <a:pPr/>
              <a:t>19</a:t>
            </a:fld>
            <a:endParaRPr lang="en-US"/>
          </a:p>
        </p:txBody>
      </p:sp>
      <p:sp>
        <p:nvSpPr>
          <p:cNvPr id="7" name="Title 1"/>
          <p:cNvSpPr>
            <a:spLocks noGrp="1"/>
          </p:cNvSpPr>
          <p:nvPr>
            <p:ph type="title"/>
          </p:nvPr>
        </p:nvSpPr>
        <p:spPr>
          <a:xfrm>
            <a:off x="202019" y="205979"/>
            <a:ext cx="8484781" cy="857250"/>
          </a:xfrm>
        </p:spPr>
        <p:txBody>
          <a:bodyPr>
            <a:normAutofit/>
          </a:bodyPr>
          <a:lstStyle/>
          <a:p>
            <a:r>
              <a:rPr lang="en-AU" sz="3200" dirty="0" smtClean="0"/>
              <a:t>Building skills – reflective writing</a:t>
            </a:r>
            <a:endParaRPr lang="en-AU" sz="3200" dirty="0"/>
          </a:p>
        </p:txBody>
      </p:sp>
      <p:pic>
        <p:nvPicPr>
          <p:cNvPr id="3" name="Picture 2"/>
          <p:cNvPicPr>
            <a:picLocks noChangeAspect="1"/>
          </p:cNvPicPr>
          <p:nvPr/>
        </p:nvPicPr>
        <p:blipFill>
          <a:blip r:embed="rId2"/>
          <a:stretch>
            <a:fillRect/>
          </a:stretch>
        </p:blipFill>
        <p:spPr>
          <a:xfrm>
            <a:off x="1500750" y="978196"/>
            <a:ext cx="5340055" cy="3740002"/>
          </a:xfrm>
          <a:prstGeom prst="rect">
            <a:avLst/>
          </a:prstGeom>
        </p:spPr>
      </p:pic>
    </p:spTree>
    <p:extLst>
      <p:ext uri="{BB962C8B-B14F-4D97-AF65-F5344CB8AC3E}">
        <p14:creationId xmlns:p14="http://schemas.microsoft.com/office/powerpoint/2010/main" val="39575365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6190"/>
            <a:ext cx="8229600" cy="857250"/>
          </a:xfrm>
        </p:spPr>
        <p:txBody>
          <a:bodyPr/>
          <a:lstStyle/>
          <a:p>
            <a:r>
              <a:rPr lang="en-AU" dirty="0" smtClean="0"/>
              <a:t>Melania Pantelich</a:t>
            </a:r>
            <a:endParaRPr lang="en-AU" dirty="0"/>
          </a:p>
        </p:txBody>
      </p:sp>
      <p:sp>
        <p:nvSpPr>
          <p:cNvPr id="3" name="Content Placeholder 2"/>
          <p:cNvSpPr>
            <a:spLocks noGrp="1"/>
          </p:cNvSpPr>
          <p:nvPr>
            <p:ph idx="1"/>
          </p:nvPr>
        </p:nvSpPr>
        <p:spPr>
          <a:xfrm>
            <a:off x="457199" y="1309709"/>
            <a:ext cx="8229601" cy="3394472"/>
          </a:xfrm>
        </p:spPr>
        <p:txBody>
          <a:bodyPr>
            <a:normAutofit/>
          </a:bodyPr>
          <a:lstStyle/>
          <a:p>
            <a:pPr marL="342900" indent="-342900">
              <a:buFont typeface="Arial" panose="020B0604020202020204" pitchFamily="34" charset="0"/>
              <a:buChar char="•"/>
            </a:pPr>
            <a:r>
              <a:rPr lang="en-AU" dirty="0" smtClean="0"/>
              <a:t>ELSS lecturer </a:t>
            </a:r>
            <a:r>
              <a:rPr lang="en-AU" dirty="0"/>
              <a:t>and Early Career Researcher </a:t>
            </a:r>
            <a:endParaRPr lang="en-AU" dirty="0" smtClean="0"/>
          </a:p>
          <a:p>
            <a:pPr marL="342900" indent="-342900">
              <a:buFont typeface="Arial" panose="020B0604020202020204" pitchFamily="34" charset="0"/>
              <a:buChar char="•"/>
            </a:pPr>
            <a:r>
              <a:rPr lang="en-AU" dirty="0" smtClean="0"/>
              <a:t>Qualified </a:t>
            </a:r>
            <a:r>
              <a:rPr lang="en-AU" dirty="0"/>
              <a:t>English Language </a:t>
            </a:r>
            <a:r>
              <a:rPr lang="en-AU" dirty="0" smtClean="0"/>
              <a:t>teacher – AMES and EAP </a:t>
            </a:r>
          </a:p>
          <a:p>
            <a:pPr marL="342900" indent="-342900">
              <a:buFont typeface="Arial" panose="020B0604020202020204" pitchFamily="34" charset="0"/>
              <a:buChar char="•"/>
            </a:pPr>
            <a:r>
              <a:rPr lang="en-AU" dirty="0" smtClean="0"/>
              <a:t>Currently building </a:t>
            </a:r>
            <a:r>
              <a:rPr lang="en-AU" dirty="0"/>
              <a:t>a research profile examining the experiences, acculturation and identities of international students.</a:t>
            </a:r>
          </a:p>
          <a:p>
            <a:endParaRPr lang="en-AU"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F84E19B-D82B-AB45-8F97-CE85449579E6}" type="slidenum">
              <a:rPr lang="en-US" smtClean="0"/>
              <a:pPr/>
              <a:t>2</a:t>
            </a:fld>
            <a:endParaRPr lang="en-US"/>
          </a:p>
        </p:txBody>
      </p:sp>
    </p:spTree>
    <p:extLst>
      <p:ext uri="{BB962C8B-B14F-4D97-AF65-F5344CB8AC3E}">
        <p14:creationId xmlns:p14="http://schemas.microsoft.com/office/powerpoint/2010/main" val="24876727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F84E19B-D82B-AB45-8F97-CE85449579E6}" type="slidenum">
              <a:rPr lang="en-US" smtClean="0"/>
              <a:pPr/>
              <a:t>20</a:t>
            </a:fld>
            <a:endParaRPr lang="en-US"/>
          </a:p>
        </p:txBody>
      </p:sp>
      <p:pic>
        <p:nvPicPr>
          <p:cNvPr id="6" name="Content Placeholder 5"/>
          <p:cNvPicPr>
            <a:picLocks noGrp="1" noChangeAspect="1"/>
          </p:cNvPicPr>
          <p:nvPr>
            <p:ph idx="1"/>
          </p:nvPr>
        </p:nvPicPr>
        <p:blipFill>
          <a:blip r:embed="rId2"/>
          <a:stretch>
            <a:fillRect/>
          </a:stretch>
        </p:blipFill>
        <p:spPr>
          <a:xfrm>
            <a:off x="1054164" y="413469"/>
            <a:ext cx="6449734" cy="3832528"/>
          </a:xfrm>
          <a:prstGeom prst="rect">
            <a:avLst/>
          </a:prstGeom>
        </p:spPr>
      </p:pic>
    </p:spTree>
    <p:extLst>
      <p:ext uri="{BB962C8B-B14F-4D97-AF65-F5344CB8AC3E}">
        <p14:creationId xmlns:p14="http://schemas.microsoft.com/office/powerpoint/2010/main" val="5657887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848849" y="634604"/>
            <a:ext cx="6987097" cy="3502319"/>
          </a:xfrm>
          <a:prstGeom prst="rect">
            <a:avLst/>
          </a:prstGeom>
        </p:spPr>
      </p:pic>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F84E19B-D82B-AB45-8F97-CE85449579E6}" type="slidenum">
              <a:rPr lang="en-US" smtClean="0"/>
              <a:pPr/>
              <a:t>21</a:t>
            </a:fld>
            <a:endParaRPr lang="en-US"/>
          </a:p>
        </p:txBody>
      </p:sp>
    </p:spTree>
    <p:extLst>
      <p:ext uri="{BB962C8B-B14F-4D97-AF65-F5344CB8AC3E}">
        <p14:creationId xmlns:p14="http://schemas.microsoft.com/office/powerpoint/2010/main" val="33909438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1025209" y="461143"/>
            <a:ext cx="6847507" cy="3593076"/>
          </a:xfrm>
          <a:prstGeom prst="rect">
            <a:avLst/>
          </a:prstGeom>
        </p:spPr>
      </p:pic>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F84E19B-D82B-AB45-8F97-CE85449579E6}" type="slidenum">
              <a:rPr lang="en-US" smtClean="0"/>
              <a:pPr/>
              <a:t>22</a:t>
            </a:fld>
            <a:endParaRPr lang="en-US"/>
          </a:p>
        </p:txBody>
      </p:sp>
    </p:spTree>
    <p:extLst>
      <p:ext uri="{BB962C8B-B14F-4D97-AF65-F5344CB8AC3E}">
        <p14:creationId xmlns:p14="http://schemas.microsoft.com/office/powerpoint/2010/main" val="39690174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230119" y="164793"/>
            <a:ext cx="4606401" cy="4090117"/>
          </a:xfrm>
          <a:prstGeom prst="rect">
            <a:avLst/>
          </a:prstGeom>
        </p:spPr>
      </p:pic>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F84E19B-D82B-AB45-8F97-CE85449579E6}" type="slidenum">
              <a:rPr lang="en-US" smtClean="0"/>
              <a:pPr/>
              <a:t>23</a:t>
            </a:fld>
            <a:endParaRPr lang="en-US"/>
          </a:p>
        </p:txBody>
      </p:sp>
      <p:pic>
        <p:nvPicPr>
          <p:cNvPr id="7" name="Picture 6"/>
          <p:cNvPicPr>
            <a:picLocks noChangeAspect="1"/>
          </p:cNvPicPr>
          <p:nvPr/>
        </p:nvPicPr>
        <p:blipFill>
          <a:blip r:embed="rId3"/>
          <a:stretch>
            <a:fillRect/>
          </a:stretch>
        </p:blipFill>
        <p:spPr>
          <a:xfrm>
            <a:off x="5168134" y="164793"/>
            <a:ext cx="3649851" cy="4414581"/>
          </a:xfrm>
          <a:prstGeom prst="rect">
            <a:avLst/>
          </a:prstGeom>
        </p:spPr>
      </p:pic>
    </p:spTree>
    <p:extLst>
      <p:ext uri="{BB962C8B-B14F-4D97-AF65-F5344CB8AC3E}">
        <p14:creationId xmlns:p14="http://schemas.microsoft.com/office/powerpoint/2010/main" val="19384880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Result</a:t>
            </a:r>
            <a:endParaRPr lang="en-AU"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F84E19B-D82B-AB45-8F97-CE85449579E6}" type="slidenum">
              <a:rPr lang="en-US" smtClean="0"/>
              <a:pPr/>
              <a:t>24</a:t>
            </a:fld>
            <a:endParaRPr lang="en-US"/>
          </a:p>
        </p:txBody>
      </p:sp>
      <p:pic>
        <p:nvPicPr>
          <p:cNvPr id="12" name="Content Placeholder 11"/>
          <p:cNvPicPr>
            <a:picLocks noGrp="1" noChangeAspect="1"/>
          </p:cNvPicPr>
          <p:nvPr>
            <p:ph idx="1"/>
          </p:nvPr>
        </p:nvPicPr>
        <p:blipFill>
          <a:blip r:embed="rId2"/>
          <a:stretch>
            <a:fillRect/>
          </a:stretch>
        </p:blipFill>
        <p:spPr>
          <a:xfrm>
            <a:off x="2653123" y="113587"/>
            <a:ext cx="3997183" cy="4649244"/>
          </a:xfrm>
          <a:prstGeom prst="rect">
            <a:avLst/>
          </a:prstGeom>
        </p:spPr>
      </p:pic>
    </p:spTree>
    <p:extLst>
      <p:ext uri="{BB962C8B-B14F-4D97-AF65-F5344CB8AC3E}">
        <p14:creationId xmlns:p14="http://schemas.microsoft.com/office/powerpoint/2010/main" val="17401480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459"/>
            <a:ext cx="8229600" cy="857250"/>
          </a:xfrm>
        </p:spPr>
        <p:txBody>
          <a:bodyPr/>
          <a:lstStyle/>
          <a:p>
            <a:pPr algn="ctr"/>
            <a:r>
              <a:rPr lang="en-GB" dirty="0" smtClean="0"/>
              <a:t>Moodle </a:t>
            </a:r>
            <a:endParaRPr lang="en-GB" dirty="0"/>
          </a:p>
        </p:txBody>
      </p:sp>
      <p:sp>
        <p:nvSpPr>
          <p:cNvPr id="3" name="Content Placeholder 2"/>
          <p:cNvSpPr>
            <a:spLocks noGrp="1"/>
          </p:cNvSpPr>
          <p:nvPr>
            <p:ph idx="1"/>
          </p:nvPr>
        </p:nvSpPr>
        <p:spPr>
          <a:xfrm>
            <a:off x="457200" y="892572"/>
            <a:ext cx="8067979" cy="3977878"/>
          </a:xfrm>
        </p:spPr>
        <p:txBody>
          <a:bodyPr>
            <a:normAutofit/>
          </a:bodyPr>
          <a:lstStyle/>
          <a:p>
            <a:pPr marL="342900" indent="-342900">
              <a:buFont typeface="Arial" panose="020B0604020202020204" pitchFamily="34" charset="0"/>
              <a:buChar char="•"/>
            </a:pPr>
            <a:r>
              <a:rPr lang="en-AU" sz="2200" dirty="0" smtClean="0"/>
              <a:t>Communication with students</a:t>
            </a:r>
          </a:p>
          <a:p>
            <a:pPr marL="342900" indent="-342900">
              <a:buFont typeface="Arial" panose="020B0604020202020204" pitchFamily="34" charset="0"/>
              <a:buChar char="•"/>
            </a:pPr>
            <a:r>
              <a:rPr lang="en-AU" sz="2200" dirty="0" smtClean="0"/>
              <a:t>Forums</a:t>
            </a:r>
          </a:p>
          <a:p>
            <a:pPr marL="342900" indent="-342900">
              <a:buFont typeface="Arial" panose="020B0604020202020204" pitchFamily="34" charset="0"/>
              <a:buChar char="•"/>
            </a:pPr>
            <a:r>
              <a:rPr lang="en-AU" sz="2200" dirty="0" smtClean="0"/>
              <a:t>Online class delivery and recordings</a:t>
            </a:r>
          </a:p>
          <a:p>
            <a:pPr marL="342900" indent="-342900">
              <a:buFont typeface="Arial" panose="020B0604020202020204" pitchFamily="34" charset="0"/>
              <a:buChar char="•"/>
            </a:pPr>
            <a:r>
              <a:rPr lang="en-AU" sz="2200" dirty="0" smtClean="0"/>
              <a:t>Database of resources</a:t>
            </a:r>
            <a:endParaRPr lang="en-AU" sz="2200"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F84E19B-D82B-AB45-8F97-CE85449579E6}" type="slidenum">
              <a:rPr lang="en-US" smtClean="0"/>
              <a:pPr/>
              <a:t>25</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892572"/>
            <a:ext cx="2244902" cy="349073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3257" y="2528868"/>
            <a:ext cx="2997932" cy="2183337"/>
          </a:xfrm>
          <a:prstGeom prst="rect">
            <a:avLst/>
          </a:prstGeom>
        </p:spPr>
      </p:pic>
    </p:spTree>
    <p:extLst>
      <p:ext uri="{BB962C8B-B14F-4D97-AF65-F5344CB8AC3E}">
        <p14:creationId xmlns:p14="http://schemas.microsoft.com/office/powerpoint/2010/main" val="4694738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732484"/>
          </a:xfrm>
        </p:spPr>
        <p:txBody>
          <a:bodyPr/>
          <a:lstStyle/>
          <a:p>
            <a:pPr algn="ctr"/>
            <a:r>
              <a:rPr lang="en-GB" dirty="0" smtClean="0"/>
              <a:t>Evaluation</a:t>
            </a:r>
            <a:endParaRPr lang="en-GB"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F84E19B-D82B-AB45-8F97-CE85449579E6}" type="slidenum">
              <a:rPr lang="en-US" smtClean="0"/>
              <a:pPr/>
              <a:t>26</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3732" y="957267"/>
            <a:ext cx="5098935" cy="3158395"/>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375" y="1369471"/>
            <a:ext cx="3745067" cy="2333985"/>
          </a:xfrm>
          <a:prstGeom prst="rect">
            <a:avLst/>
          </a:prstGeom>
        </p:spPr>
      </p:pic>
    </p:spTree>
    <p:extLst>
      <p:ext uri="{BB962C8B-B14F-4D97-AF65-F5344CB8AC3E}">
        <p14:creationId xmlns:p14="http://schemas.microsoft.com/office/powerpoint/2010/main" val="6705504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161" y="159410"/>
            <a:ext cx="8229600" cy="857250"/>
          </a:xfrm>
        </p:spPr>
        <p:txBody>
          <a:bodyPr/>
          <a:lstStyle/>
          <a:p>
            <a:r>
              <a:rPr lang="en-GB" dirty="0" smtClean="0"/>
              <a:t>Student Feedback</a:t>
            </a:r>
            <a:endParaRPr lang="en-GB"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F84E19B-D82B-AB45-8F97-CE85449579E6}" type="slidenum">
              <a:rPr lang="en-US" smtClean="0"/>
              <a:pPr/>
              <a:t>27</a:t>
            </a:fld>
            <a:endParaRPr lang="en-US"/>
          </a:p>
        </p:txBody>
      </p:sp>
      <p:sp>
        <p:nvSpPr>
          <p:cNvPr id="6" name="Rectangle 5"/>
          <p:cNvSpPr/>
          <p:nvPr/>
        </p:nvSpPr>
        <p:spPr>
          <a:xfrm>
            <a:off x="391776" y="3356103"/>
            <a:ext cx="8507997" cy="1200329"/>
          </a:xfrm>
          <a:prstGeom prst="rect">
            <a:avLst/>
          </a:prstGeom>
        </p:spPr>
        <p:txBody>
          <a:bodyPr wrap="square">
            <a:spAutoFit/>
          </a:bodyPr>
          <a:lstStyle/>
          <a:p>
            <a:r>
              <a:rPr lang="en-US" dirty="0" smtClean="0"/>
              <a:t>“It is an excellent program for international students. Referencing was very new to me. Received great support from Melania.  Also had doubts regarding education system in Australia, which Melania helped us out in understanding.  Also helped us in understanding Australian culture, people and the country.” </a:t>
            </a:r>
            <a:endParaRPr lang="en-US" dirty="0"/>
          </a:p>
        </p:txBody>
      </p:sp>
      <p:sp>
        <p:nvSpPr>
          <p:cNvPr id="7" name="Rectangle 6"/>
          <p:cNvSpPr/>
          <p:nvPr/>
        </p:nvSpPr>
        <p:spPr>
          <a:xfrm>
            <a:off x="391776" y="1394562"/>
            <a:ext cx="2595582" cy="369332"/>
          </a:xfrm>
          <a:prstGeom prst="rect">
            <a:avLst/>
          </a:prstGeom>
        </p:spPr>
        <p:txBody>
          <a:bodyPr wrap="none">
            <a:spAutoFit/>
          </a:bodyPr>
          <a:lstStyle/>
          <a:p>
            <a:r>
              <a:rPr lang="en-AU" dirty="0"/>
              <a:t>“More </a:t>
            </a:r>
            <a:r>
              <a:rPr lang="en-AU" dirty="0" smtClean="0"/>
              <a:t>ELSS </a:t>
            </a:r>
            <a:r>
              <a:rPr lang="en-AU" dirty="0"/>
              <a:t>CLASS!!!” </a:t>
            </a:r>
          </a:p>
        </p:txBody>
      </p:sp>
      <p:sp>
        <p:nvSpPr>
          <p:cNvPr id="8" name="Rectangle 7"/>
          <p:cNvSpPr/>
          <p:nvPr/>
        </p:nvSpPr>
        <p:spPr>
          <a:xfrm>
            <a:off x="389964" y="1869676"/>
            <a:ext cx="8293312" cy="369332"/>
          </a:xfrm>
          <a:prstGeom prst="rect">
            <a:avLst/>
          </a:prstGeom>
        </p:spPr>
        <p:txBody>
          <a:bodyPr wrap="square">
            <a:spAutoFit/>
          </a:bodyPr>
          <a:lstStyle/>
          <a:p>
            <a:r>
              <a:rPr lang="en-AU" dirty="0"/>
              <a:t>“I think it is very helpful for me to get a better understanding with lectures.” </a:t>
            </a:r>
          </a:p>
        </p:txBody>
      </p:sp>
      <p:sp>
        <p:nvSpPr>
          <p:cNvPr id="9" name="Rectangle 8"/>
          <p:cNvSpPr/>
          <p:nvPr/>
        </p:nvSpPr>
        <p:spPr>
          <a:xfrm>
            <a:off x="391776" y="2385723"/>
            <a:ext cx="8434623" cy="369332"/>
          </a:xfrm>
          <a:prstGeom prst="rect">
            <a:avLst/>
          </a:prstGeom>
        </p:spPr>
        <p:txBody>
          <a:bodyPr wrap="square">
            <a:spAutoFit/>
          </a:bodyPr>
          <a:lstStyle/>
          <a:p>
            <a:r>
              <a:rPr lang="en-AU" dirty="0" smtClean="0"/>
              <a:t>“I need individual concentration classes on improving my vocabulary.” </a:t>
            </a:r>
            <a:endParaRPr lang="en-AU" dirty="0"/>
          </a:p>
        </p:txBody>
      </p:sp>
      <p:sp>
        <p:nvSpPr>
          <p:cNvPr id="10" name="Rectangle 9"/>
          <p:cNvSpPr/>
          <p:nvPr/>
        </p:nvSpPr>
        <p:spPr>
          <a:xfrm>
            <a:off x="387851" y="2897908"/>
            <a:ext cx="8617051" cy="369332"/>
          </a:xfrm>
          <a:prstGeom prst="rect">
            <a:avLst/>
          </a:prstGeom>
        </p:spPr>
        <p:txBody>
          <a:bodyPr wrap="square">
            <a:spAutoFit/>
          </a:bodyPr>
          <a:lstStyle/>
          <a:p>
            <a:r>
              <a:rPr lang="en-US" dirty="0"/>
              <a:t>“Could please have more class time? Two classes per week is </a:t>
            </a:r>
            <a:r>
              <a:rPr lang="en-US" dirty="0" smtClean="0"/>
              <a:t>not </a:t>
            </a:r>
            <a:r>
              <a:rPr lang="en-US" dirty="0"/>
              <a:t>enough.” </a:t>
            </a:r>
            <a:endParaRPr lang="en-AU" dirty="0"/>
          </a:p>
        </p:txBody>
      </p:sp>
      <p:sp>
        <p:nvSpPr>
          <p:cNvPr id="11" name="Rectangle 10"/>
          <p:cNvSpPr/>
          <p:nvPr/>
        </p:nvSpPr>
        <p:spPr>
          <a:xfrm>
            <a:off x="3875273" y="1396578"/>
            <a:ext cx="3826753" cy="369332"/>
          </a:xfrm>
          <a:prstGeom prst="rect">
            <a:avLst/>
          </a:prstGeom>
        </p:spPr>
        <p:txBody>
          <a:bodyPr wrap="none">
            <a:spAutoFit/>
          </a:bodyPr>
          <a:lstStyle/>
          <a:p>
            <a:r>
              <a:rPr lang="en-AU" dirty="0"/>
              <a:t>“I want </a:t>
            </a:r>
            <a:r>
              <a:rPr lang="en-AU" dirty="0" smtClean="0"/>
              <a:t>ELSS </a:t>
            </a:r>
            <a:r>
              <a:rPr lang="en-AU" dirty="0"/>
              <a:t>class next </a:t>
            </a:r>
            <a:r>
              <a:rPr lang="en-AU" dirty="0" smtClean="0"/>
              <a:t>semester.” </a:t>
            </a:r>
            <a:endParaRPr lang="en-AU" dirty="0"/>
          </a:p>
        </p:txBody>
      </p:sp>
      <p:sp>
        <p:nvSpPr>
          <p:cNvPr id="12" name="Rectangle 11"/>
          <p:cNvSpPr/>
          <p:nvPr/>
        </p:nvSpPr>
        <p:spPr>
          <a:xfrm>
            <a:off x="4928032" y="312993"/>
            <a:ext cx="3967817" cy="369332"/>
          </a:xfrm>
          <a:prstGeom prst="rect">
            <a:avLst/>
          </a:prstGeom>
        </p:spPr>
        <p:txBody>
          <a:bodyPr wrap="none">
            <a:spAutoFit/>
          </a:bodyPr>
          <a:lstStyle/>
          <a:p>
            <a:r>
              <a:rPr lang="en-US" dirty="0"/>
              <a:t>“I hope you can teach me grammar.” </a:t>
            </a:r>
            <a:endParaRPr lang="en-AU" dirty="0"/>
          </a:p>
        </p:txBody>
      </p:sp>
      <p:sp>
        <p:nvSpPr>
          <p:cNvPr id="13" name="Rectangle 12"/>
          <p:cNvSpPr/>
          <p:nvPr/>
        </p:nvSpPr>
        <p:spPr>
          <a:xfrm>
            <a:off x="387851" y="875072"/>
            <a:ext cx="8722581" cy="369332"/>
          </a:xfrm>
          <a:prstGeom prst="rect">
            <a:avLst/>
          </a:prstGeom>
        </p:spPr>
        <p:txBody>
          <a:bodyPr wrap="square">
            <a:spAutoFit/>
          </a:bodyPr>
          <a:lstStyle/>
          <a:p>
            <a:r>
              <a:rPr lang="en-AU" dirty="0"/>
              <a:t>“Cover more course; More skill about learning and writing.” </a:t>
            </a:r>
            <a:endParaRPr lang="en-GB" dirty="0"/>
          </a:p>
        </p:txBody>
      </p:sp>
    </p:spTree>
    <p:extLst>
      <p:ext uri="{BB962C8B-B14F-4D97-AF65-F5344CB8AC3E}">
        <p14:creationId xmlns:p14="http://schemas.microsoft.com/office/powerpoint/2010/main" val="16407522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598"/>
            <a:ext cx="6555850" cy="857250"/>
          </a:xfrm>
        </p:spPr>
        <p:txBody>
          <a:bodyPr/>
          <a:lstStyle/>
          <a:p>
            <a:r>
              <a:rPr lang="en-GB" dirty="0" smtClean="0"/>
              <a:t>Future Plans </a:t>
            </a:r>
            <a:endParaRPr lang="en-GB" dirty="0"/>
          </a:p>
        </p:txBody>
      </p:sp>
      <p:sp>
        <p:nvSpPr>
          <p:cNvPr id="3" name="Content Placeholder 2"/>
          <p:cNvSpPr>
            <a:spLocks noGrp="1"/>
          </p:cNvSpPr>
          <p:nvPr>
            <p:ph idx="1"/>
          </p:nvPr>
        </p:nvSpPr>
        <p:spPr>
          <a:xfrm>
            <a:off x="439642" y="1131176"/>
            <a:ext cx="8738482" cy="3824602"/>
          </a:xfrm>
        </p:spPr>
        <p:txBody>
          <a:bodyPr>
            <a:normAutofit/>
          </a:bodyPr>
          <a:lstStyle/>
          <a:p>
            <a:pPr marL="342900" lvl="0" indent="-342900">
              <a:spcBef>
                <a:spcPts val="0"/>
              </a:spcBef>
              <a:spcAft>
                <a:spcPts val="500"/>
              </a:spcAft>
              <a:buFont typeface="Arial" panose="020B0604020202020204" pitchFamily="34" charset="0"/>
              <a:buChar char="•"/>
            </a:pPr>
            <a:r>
              <a:rPr lang="en-US" sz="2000" dirty="0" smtClean="0"/>
              <a:t>Expansion of online support as technology changes</a:t>
            </a:r>
          </a:p>
          <a:p>
            <a:pPr marL="342900" lvl="0" indent="-342900">
              <a:spcBef>
                <a:spcPts val="0"/>
              </a:spcBef>
              <a:spcAft>
                <a:spcPts val="500"/>
              </a:spcAft>
              <a:buFont typeface="Arial" panose="020B0604020202020204" pitchFamily="34" charset="0"/>
              <a:buChar char="•"/>
              <a:tabLst>
                <a:tab pos="628650" algn="l"/>
              </a:tabLst>
            </a:pPr>
            <a:r>
              <a:rPr lang="en-US" sz="2000" dirty="0" smtClean="0"/>
              <a:t>Pre-recorded Study Skills Workshops</a:t>
            </a:r>
          </a:p>
          <a:p>
            <a:pPr marL="342900" lvl="0" indent="-342900">
              <a:spcBef>
                <a:spcPts val="0"/>
              </a:spcBef>
              <a:spcAft>
                <a:spcPts val="500"/>
              </a:spcAft>
              <a:buFont typeface="Arial" panose="020B0604020202020204" pitchFamily="34" charset="0"/>
              <a:buChar char="•"/>
            </a:pPr>
            <a:r>
              <a:rPr lang="en-US" sz="2000" dirty="0" smtClean="0"/>
              <a:t>Fully </a:t>
            </a:r>
            <a:r>
              <a:rPr lang="en-US" sz="2000" dirty="0" err="1"/>
              <a:t>customise</a:t>
            </a:r>
            <a:r>
              <a:rPr lang="en-US" sz="2000" dirty="0"/>
              <a:t> teaching </a:t>
            </a:r>
            <a:r>
              <a:rPr lang="en-US" sz="2000" dirty="0" smtClean="0"/>
              <a:t>materials and resources </a:t>
            </a:r>
          </a:p>
          <a:p>
            <a:pPr marL="342900" lvl="0" indent="-342900">
              <a:spcBef>
                <a:spcPts val="0"/>
              </a:spcBef>
              <a:spcAft>
                <a:spcPts val="500"/>
              </a:spcAft>
              <a:buFont typeface="Arial" panose="020B0604020202020204" pitchFamily="34" charset="0"/>
              <a:buChar char="•"/>
            </a:pPr>
            <a:r>
              <a:rPr lang="en-US" sz="2000" dirty="0" smtClean="0"/>
              <a:t>Pre-arrival material to </a:t>
            </a:r>
            <a:r>
              <a:rPr lang="en-US" sz="2000" dirty="0"/>
              <a:t>aid </a:t>
            </a:r>
            <a:r>
              <a:rPr lang="en-US" sz="2000" dirty="0" err="1" smtClean="0"/>
              <a:t>acclimatisation</a:t>
            </a:r>
            <a:r>
              <a:rPr lang="en-US" sz="2000" dirty="0" smtClean="0"/>
              <a:t> </a:t>
            </a:r>
            <a:r>
              <a:rPr lang="en-US" sz="2000" dirty="0"/>
              <a:t>to </a:t>
            </a:r>
            <a:r>
              <a:rPr lang="en-US" sz="2000" dirty="0" smtClean="0"/>
              <a:t>accents</a:t>
            </a:r>
            <a:endParaRPr lang="en-US" sz="2000" dirty="0"/>
          </a:p>
          <a:p>
            <a:pPr marL="342900" lvl="0" indent="-342900">
              <a:spcBef>
                <a:spcPts val="0"/>
              </a:spcBef>
              <a:spcAft>
                <a:spcPts val="500"/>
              </a:spcAft>
              <a:buFont typeface="Arial" panose="020B0604020202020204" pitchFamily="34" charset="0"/>
              <a:buChar char="•"/>
            </a:pPr>
            <a:r>
              <a:rPr lang="en-US" sz="2000" dirty="0" smtClean="0"/>
              <a:t>ELSS staff on all campuses</a:t>
            </a:r>
            <a:endParaRPr lang="en-AU" sz="2000"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F84E19B-D82B-AB45-8F97-CE85449579E6}" type="slidenum">
              <a:rPr lang="en-US" smtClean="0"/>
              <a:pPr/>
              <a:t>28</a:t>
            </a:fld>
            <a:endParaRPr lang="en-US"/>
          </a:p>
        </p:txBody>
      </p:sp>
    </p:spTree>
    <p:extLst>
      <p:ext uri="{BB962C8B-B14F-4D97-AF65-F5344CB8AC3E}">
        <p14:creationId xmlns:p14="http://schemas.microsoft.com/office/powerpoint/2010/main" val="6514886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Discussion questions</a:t>
            </a:r>
            <a:r>
              <a:rPr lang="en-AU" dirty="0" smtClean="0"/>
              <a:t>	</a:t>
            </a:r>
            <a:endParaRPr lang="en-AU" dirty="0"/>
          </a:p>
        </p:txBody>
      </p:sp>
      <p:sp>
        <p:nvSpPr>
          <p:cNvPr id="3" name="Content Placeholder 2"/>
          <p:cNvSpPr>
            <a:spLocks noGrp="1"/>
          </p:cNvSpPr>
          <p:nvPr>
            <p:ph idx="1"/>
          </p:nvPr>
        </p:nvSpPr>
        <p:spPr>
          <a:xfrm>
            <a:off x="457200" y="1084467"/>
            <a:ext cx="8153400" cy="3394472"/>
          </a:xfrm>
        </p:spPr>
        <p:txBody>
          <a:bodyPr/>
          <a:lstStyle/>
          <a:p>
            <a:pPr marL="342900" indent="-342900">
              <a:buFont typeface="Arial" panose="020B0604020202020204" pitchFamily="34" charset="0"/>
              <a:buChar char="•"/>
            </a:pPr>
            <a:r>
              <a:rPr lang="en-AU" dirty="0" smtClean="0"/>
              <a:t>Would there be similar issues for international EAL/ESL/NESB high school students entering university in Australia?  </a:t>
            </a:r>
            <a:endParaRPr lang="en-AU" dirty="0"/>
          </a:p>
          <a:p>
            <a:pPr marL="342900" indent="-342900">
              <a:buFont typeface="Arial" panose="020B0604020202020204" pitchFamily="34" charset="0"/>
              <a:buChar char="•"/>
            </a:pPr>
            <a:r>
              <a:rPr lang="en-AU" dirty="0" smtClean="0"/>
              <a:t>Aside from English language competency, what is the most important skill for success in post-secondary studies?</a:t>
            </a:r>
          </a:p>
          <a:p>
            <a:pPr marL="342900" indent="-342900">
              <a:buFont typeface="Arial" panose="020B0604020202020204" pitchFamily="34" charset="0"/>
              <a:buChar char="•"/>
            </a:pPr>
            <a:endParaRPr lang="en-AU" dirty="0" smtClean="0"/>
          </a:p>
          <a:p>
            <a:pPr marL="342900" indent="-342900">
              <a:buFont typeface="Arial" panose="020B0604020202020204" pitchFamily="34" charset="0"/>
              <a:buChar char="•"/>
            </a:pPr>
            <a:endParaRPr lang="en-AU"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F84E19B-D82B-AB45-8F97-CE85449579E6}" type="slidenum">
              <a:rPr lang="en-US" smtClean="0"/>
              <a:pPr/>
              <a:t>29</a:t>
            </a:fld>
            <a:endParaRPr lang="en-US"/>
          </a:p>
        </p:txBody>
      </p:sp>
    </p:spTree>
    <p:extLst>
      <p:ext uri="{BB962C8B-B14F-4D97-AF65-F5344CB8AC3E}">
        <p14:creationId xmlns:p14="http://schemas.microsoft.com/office/powerpoint/2010/main" val="24481481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International students in Australia</a:t>
            </a:r>
            <a:endParaRPr lang="en-AU" dirty="0"/>
          </a:p>
        </p:txBody>
      </p:sp>
      <p:pic>
        <p:nvPicPr>
          <p:cNvPr id="6" name="Content Placeholder 5"/>
          <p:cNvPicPr>
            <a:picLocks noGrp="1" noChangeAspect="1"/>
          </p:cNvPicPr>
          <p:nvPr>
            <p:ph idx="1"/>
          </p:nvPr>
        </p:nvPicPr>
        <p:blipFill>
          <a:blip r:embed="rId2"/>
          <a:stretch>
            <a:fillRect/>
          </a:stretch>
        </p:blipFill>
        <p:spPr>
          <a:xfrm>
            <a:off x="235478" y="938463"/>
            <a:ext cx="4054531" cy="3591593"/>
          </a:xfrm>
          <a:prstGeom prst="rect">
            <a:avLst/>
          </a:prstGeom>
        </p:spPr>
      </p:pic>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F84E19B-D82B-AB45-8F97-CE85449579E6}" type="slidenum">
              <a:rPr lang="en-US" smtClean="0"/>
              <a:pPr/>
              <a:t>3</a:t>
            </a:fld>
            <a:endParaRPr lang="en-US"/>
          </a:p>
        </p:txBody>
      </p:sp>
      <p:pic>
        <p:nvPicPr>
          <p:cNvPr id="7" name="Picture 6"/>
          <p:cNvPicPr>
            <a:picLocks noChangeAspect="1"/>
          </p:cNvPicPr>
          <p:nvPr/>
        </p:nvPicPr>
        <p:blipFill>
          <a:blip r:embed="rId3"/>
          <a:stretch>
            <a:fillRect/>
          </a:stretch>
        </p:blipFill>
        <p:spPr>
          <a:xfrm>
            <a:off x="4572000" y="935819"/>
            <a:ext cx="4411488" cy="3594237"/>
          </a:xfrm>
          <a:prstGeom prst="rect">
            <a:avLst/>
          </a:prstGeom>
        </p:spPr>
      </p:pic>
      <p:sp>
        <p:nvSpPr>
          <p:cNvPr id="8" name="TextBox 7"/>
          <p:cNvSpPr txBox="1"/>
          <p:nvPr/>
        </p:nvSpPr>
        <p:spPr>
          <a:xfrm>
            <a:off x="3058025" y="4441824"/>
            <a:ext cx="1372979" cy="246221"/>
          </a:xfrm>
          <a:prstGeom prst="rect">
            <a:avLst/>
          </a:prstGeom>
          <a:noFill/>
        </p:spPr>
        <p:txBody>
          <a:bodyPr wrap="square" rtlCol="0">
            <a:spAutoFit/>
          </a:bodyPr>
          <a:lstStyle/>
          <a:p>
            <a:r>
              <a:rPr lang="en-AU" sz="1000" dirty="0" smtClean="0"/>
              <a:t>(Worthington, 2019)</a:t>
            </a:r>
            <a:endParaRPr lang="en-AU" sz="1000" dirty="0"/>
          </a:p>
        </p:txBody>
      </p:sp>
      <p:sp>
        <p:nvSpPr>
          <p:cNvPr id="9" name="TextBox 8"/>
          <p:cNvSpPr txBox="1"/>
          <p:nvPr/>
        </p:nvSpPr>
        <p:spPr>
          <a:xfrm>
            <a:off x="8033413" y="4530056"/>
            <a:ext cx="1024782" cy="246221"/>
          </a:xfrm>
          <a:prstGeom prst="rect">
            <a:avLst/>
          </a:prstGeom>
          <a:noFill/>
        </p:spPr>
        <p:txBody>
          <a:bodyPr wrap="square" rtlCol="0">
            <a:spAutoFit/>
          </a:bodyPr>
          <a:lstStyle/>
          <a:p>
            <a:r>
              <a:rPr lang="en-AU" sz="1000" smtClean="0"/>
              <a:t>(Cook, </a:t>
            </a:r>
            <a:r>
              <a:rPr lang="en-AU" sz="1000" dirty="0" smtClean="0"/>
              <a:t>2019)</a:t>
            </a:r>
            <a:endParaRPr lang="en-AU" sz="1000" dirty="0"/>
          </a:p>
        </p:txBody>
      </p:sp>
    </p:spTree>
    <p:extLst>
      <p:ext uri="{BB962C8B-B14F-4D97-AF65-F5344CB8AC3E}">
        <p14:creationId xmlns:p14="http://schemas.microsoft.com/office/powerpoint/2010/main" val="4598490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References</a:t>
            </a:r>
            <a:endParaRPr lang="en-AU" dirty="0"/>
          </a:p>
        </p:txBody>
      </p:sp>
      <p:sp>
        <p:nvSpPr>
          <p:cNvPr id="3" name="Content Placeholder 2"/>
          <p:cNvSpPr>
            <a:spLocks noGrp="1"/>
          </p:cNvSpPr>
          <p:nvPr>
            <p:ph idx="1"/>
          </p:nvPr>
        </p:nvSpPr>
        <p:spPr>
          <a:xfrm>
            <a:off x="285750" y="854222"/>
            <a:ext cx="8727621" cy="3770029"/>
          </a:xfrm>
        </p:spPr>
        <p:txBody>
          <a:bodyPr>
            <a:noAutofit/>
          </a:bodyPr>
          <a:lstStyle/>
          <a:p>
            <a:pPr>
              <a:lnSpc>
                <a:spcPct val="120000"/>
              </a:lnSpc>
              <a:spcBef>
                <a:spcPts val="0"/>
              </a:spcBef>
            </a:pPr>
            <a:r>
              <a:rPr lang="en-AU" sz="900" dirty="0" smtClean="0"/>
              <a:t>Cook, H. (2019). </a:t>
            </a:r>
            <a:r>
              <a:rPr lang="en-AU" sz="900" i="1" dirty="0"/>
              <a:t>Freeze on international students at Victorian state </a:t>
            </a:r>
            <a:r>
              <a:rPr lang="en-AU" sz="900" i="1" dirty="0" smtClean="0"/>
              <a:t>schools</a:t>
            </a:r>
            <a:r>
              <a:rPr lang="en-AU" sz="900" dirty="0" smtClean="0"/>
              <a:t>.</a:t>
            </a:r>
            <a:r>
              <a:rPr lang="en-AU" sz="900" i="1" dirty="0"/>
              <a:t> </a:t>
            </a:r>
            <a:r>
              <a:rPr lang="en-AU" sz="900" i="1" dirty="0" smtClean="0"/>
              <a:t> </a:t>
            </a:r>
            <a:r>
              <a:rPr lang="en-AU" sz="900" dirty="0" smtClean="0"/>
              <a:t>Retrieved from</a:t>
            </a:r>
            <a:endParaRPr lang="en-AU" sz="900" i="1" dirty="0"/>
          </a:p>
          <a:p>
            <a:pPr marL="357188">
              <a:lnSpc>
                <a:spcPct val="120000"/>
              </a:lnSpc>
              <a:spcBef>
                <a:spcPts val="0"/>
              </a:spcBef>
            </a:pPr>
            <a:r>
              <a:rPr lang="en-AU" sz="900" dirty="0" smtClean="0">
                <a:hlinkClick r:id="rId2"/>
              </a:rPr>
              <a:t>https</a:t>
            </a:r>
            <a:r>
              <a:rPr lang="en-AU" sz="900" dirty="0">
                <a:hlinkClick r:id="rId2"/>
              </a:rPr>
              <a:t>://</a:t>
            </a:r>
            <a:r>
              <a:rPr lang="en-AU" sz="900" dirty="0" smtClean="0">
                <a:hlinkClick r:id="rId2"/>
              </a:rPr>
              <a:t>www.theage.com.au/national/victoria/freeze-on-international-students-at-victorian-state-schools-20190430-p51ipq.html</a:t>
            </a:r>
            <a:endParaRPr lang="en-AU" sz="900" dirty="0" smtClean="0"/>
          </a:p>
          <a:p>
            <a:pPr marL="357188" indent="-357188">
              <a:lnSpc>
                <a:spcPct val="120000"/>
              </a:lnSpc>
              <a:spcBef>
                <a:spcPts val="0"/>
              </a:spcBef>
            </a:pPr>
            <a:r>
              <a:rPr lang="en-AU" sz="900" dirty="0" smtClean="0"/>
              <a:t>Department of Education and Training. (2018). </a:t>
            </a:r>
            <a:r>
              <a:rPr lang="en-AU" sz="900" i="1" dirty="0" smtClean="0"/>
              <a:t>International student data monthly summary</a:t>
            </a:r>
            <a:r>
              <a:rPr lang="en-AU" sz="900" dirty="0" smtClean="0"/>
              <a:t>. </a:t>
            </a:r>
            <a:r>
              <a:rPr lang="en-AU" sz="900" dirty="0" smtClean="0">
                <a:hlinkClick r:id="rId3"/>
              </a:rPr>
              <a:t>https</a:t>
            </a:r>
            <a:r>
              <a:rPr lang="en-AU" sz="900" dirty="0">
                <a:hlinkClick r:id="rId3"/>
              </a:rPr>
              <a:t>://</a:t>
            </a:r>
            <a:r>
              <a:rPr lang="en-AU" sz="900" dirty="0" smtClean="0">
                <a:hlinkClick r:id="rId3"/>
              </a:rPr>
              <a:t>internationaleducation.gov.au/research/International-Student-Data/Documents/MONTHLY%20SUMMARIES/2018/Dec%202018%20MonthlyInfographic.pdf</a:t>
            </a:r>
            <a:endParaRPr lang="en-AU" sz="900" dirty="0"/>
          </a:p>
          <a:p>
            <a:pPr marL="361950" indent="-361950">
              <a:lnSpc>
                <a:spcPct val="120000"/>
              </a:lnSpc>
              <a:spcBef>
                <a:spcPts val="0"/>
              </a:spcBef>
            </a:pPr>
            <a:r>
              <a:rPr lang="en-AU" sz="900" dirty="0"/>
              <a:t>Department of Education and Training. (</a:t>
            </a:r>
            <a:r>
              <a:rPr lang="en-AU" sz="900" dirty="0" smtClean="0"/>
              <a:t>2019a). </a:t>
            </a:r>
            <a:r>
              <a:rPr lang="en-AU" sz="900" i="1" dirty="0"/>
              <a:t>International student data. </a:t>
            </a:r>
            <a:r>
              <a:rPr lang="en-AU" sz="900" dirty="0"/>
              <a:t>Retrieved from  </a:t>
            </a:r>
            <a:r>
              <a:rPr lang="en-AU" sz="900" dirty="0">
                <a:hlinkClick r:id="rId4"/>
              </a:rPr>
              <a:t>https://internationaleducation.gov.au/research/International-Student-Data/Pages/InternationalStudentData2019.aspx</a:t>
            </a:r>
            <a:endParaRPr lang="en-AU" sz="900" dirty="0"/>
          </a:p>
          <a:p>
            <a:pPr marL="361950" indent="-361950">
              <a:lnSpc>
                <a:spcPct val="120000"/>
              </a:lnSpc>
              <a:spcBef>
                <a:spcPts val="0"/>
              </a:spcBef>
            </a:pPr>
            <a:r>
              <a:rPr lang="en-AU" sz="900" dirty="0" smtClean="0"/>
              <a:t>Department of Education and Training. </a:t>
            </a:r>
            <a:r>
              <a:rPr lang="en-AU" sz="900" dirty="0"/>
              <a:t>(</a:t>
            </a:r>
            <a:r>
              <a:rPr lang="en-AU" sz="900" dirty="0" smtClean="0"/>
              <a:t>2019b). </a:t>
            </a:r>
            <a:r>
              <a:rPr lang="en-AU" sz="900" i="1" dirty="0"/>
              <a:t>International students studying in regional </a:t>
            </a:r>
            <a:r>
              <a:rPr lang="en-AU" sz="900" i="1" dirty="0" smtClean="0"/>
              <a:t>areas</a:t>
            </a:r>
            <a:r>
              <a:rPr lang="en-AU" sz="900" dirty="0" smtClean="0"/>
              <a:t>. Retrieved from </a:t>
            </a:r>
            <a:r>
              <a:rPr lang="en-AU" sz="900" dirty="0" smtClean="0">
                <a:hlinkClick r:id="rId5"/>
              </a:rPr>
              <a:t>https</a:t>
            </a:r>
            <a:r>
              <a:rPr lang="en-AU" sz="900" dirty="0">
                <a:hlinkClick r:id="rId5"/>
              </a:rPr>
              <a:t>://</a:t>
            </a:r>
            <a:r>
              <a:rPr lang="en-AU" sz="900" dirty="0" smtClean="0">
                <a:hlinkClick r:id="rId5"/>
              </a:rPr>
              <a:t>internationaleducation.gov.au/research/Research-Snapshots/Documents/Location%20of%20International%20Students%20in%202018.pdf</a:t>
            </a:r>
            <a:endParaRPr lang="en-AU" sz="900" dirty="0"/>
          </a:p>
          <a:p>
            <a:pPr marL="357188" indent="-357188">
              <a:lnSpc>
                <a:spcPct val="120000"/>
              </a:lnSpc>
              <a:spcBef>
                <a:spcPts val="0"/>
              </a:spcBef>
            </a:pPr>
            <a:r>
              <a:rPr lang="en-AU" sz="900" dirty="0" smtClean="0"/>
              <a:t>Hare</a:t>
            </a:r>
            <a:r>
              <a:rPr lang="en-AU" sz="900" dirty="0"/>
              <a:t>, J. (2017). </a:t>
            </a:r>
            <a:r>
              <a:rPr lang="en-AU" sz="900" i="1" dirty="0"/>
              <a:t>We need to make sure the international student boom is </a:t>
            </a:r>
            <a:r>
              <a:rPr lang="en-AU" sz="900" i="1" dirty="0" smtClean="0"/>
              <a:t>sustainable. </a:t>
            </a:r>
            <a:r>
              <a:rPr lang="en-AU" sz="900" dirty="0" smtClean="0"/>
              <a:t>Retrieved </a:t>
            </a:r>
            <a:r>
              <a:rPr lang="en-AU" sz="900" dirty="0"/>
              <a:t>from  </a:t>
            </a:r>
            <a:r>
              <a:rPr lang="en-AU" sz="900" dirty="0">
                <a:hlinkClick r:id="rId6"/>
              </a:rPr>
              <a:t>https://</a:t>
            </a:r>
            <a:r>
              <a:rPr lang="en-AU" sz="900" dirty="0" smtClean="0">
                <a:hlinkClick r:id="rId6"/>
              </a:rPr>
              <a:t>theconversation.com/we-need-to-make-sure-the-international-student-boom-is-sustainable-86394</a:t>
            </a:r>
            <a:endParaRPr lang="en-AU" sz="900" dirty="0" smtClean="0"/>
          </a:p>
          <a:p>
            <a:pPr marL="357188" indent="-357188">
              <a:lnSpc>
                <a:spcPct val="120000"/>
              </a:lnSpc>
              <a:spcBef>
                <a:spcPts val="0"/>
              </a:spcBef>
            </a:pPr>
            <a:r>
              <a:rPr lang="en-AU" sz="900" dirty="0"/>
              <a:t>HSBC. (2013). </a:t>
            </a:r>
            <a:r>
              <a:rPr lang="en-AU" sz="900" i="1" dirty="0"/>
              <a:t>Australia most expensive country for international study, but the tide may turn</a:t>
            </a:r>
            <a:r>
              <a:rPr lang="en-AU" sz="900" dirty="0"/>
              <a:t>. Retrieved from </a:t>
            </a:r>
            <a:r>
              <a:rPr lang="en-AU" sz="900" dirty="0">
                <a:hlinkClick r:id="rId7"/>
              </a:rPr>
              <a:t>https://www.about.hsbc.com.au/-/media/australia/en/news-and-media/2013-08-13-press-release-australia-the-most-expensive-country-for-international-study-but-tide-may-turn-public+&amp;</a:t>
            </a:r>
            <a:r>
              <a:rPr lang="en-AU" sz="900" dirty="0" smtClean="0">
                <a:hlinkClick r:id="rId7"/>
              </a:rPr>
              <a:t>cd=3&amp;hl=en&amp;ct=clnk&amp;gl=au</a:t>
            </a:r>
            <a:endParaRPr lang="en-AU" sz="900" dirty="0"/>
          </a:p>
          <a:p>
            <a:pPr marL="357188" indent="-357188">
              <a:lnSpc>
                <a:spcPct val="120000"/>
              </a:lnSpc>
              <a:spcBef>
                <a:spcPts val="0"/>
              </a:spcBef>
            </a:pPr>
            <a:r>
              <a:rPr lang="en-AU" sz="900" dirty="0" smtClean="0"/>
              <a:t>ICEF Monitor. (2018). </a:t>
            </a:r>
            <a:r>
              <a:rPr lang="en-AU" sz="900" i="1" dirty="0"/>
              <a:t>Australia’s international education exports grew by 22% in </a:t>
            </a:r>
            <a:r>
              <a:rPr lang="en-AU" sz="900" i="1" dirty="0" smtClean="0"/>
              <a:t>2017</a:t>
            </a:r>
            <a:r>
              <a:rPr lang="en-AU" sz="900" dirty="0" smtClean="0"/>
              <a:t>. Retrieved from </a:t>
            </a:r>
            <a:r>
              <a:rPr lang="en-AU" sz="900" dirty="0">
                <a:hlinkClick r:id="rId8"/>
              </a:rPr>
              <a:t>http://monitor.icef.com/2018/04/australias-international-education-exports-grew-22-2017</a:t>
            </a:r>
            <a:r>
              <a:rPr lang="en-AU" sz="900" dirty="0" smtClean="0">
                <a:hlinkClick r:id="rId8"/>
              </a:rPr>
              <a:t>/</a:t>
            </a:r>
            <a:endParaRPr lang="en-AU" sz="900" dirty="0"/>
          </a:p>
          <a:p>
            <a:pPr marL="361950" indent="-361950">
              <a:spcBef>
                <a:spcPts val="0"/>
              </a:spcBef>
            </a:pPr>
            <a:r>
              <a:rPr lang="en-AU" sz="900" dirty="0" smtClean="0"/>
              <a:t>ICEF Monitor. (2019). </a:t>
            </a:r>
            <a:r>
              <a:rPr lang="en-AU" sz="900" i="1" dirty="0" smtClean="0"/>
              <a:t>Double-digit </a:t>
            </a:r>
            <a:r>
              <a:rPr lang="en-AU" sz="900" i="1" dirty="0"/>
              <a:t>growth for Australia’s foreign enrolment in </a:t>
            </a:r>
            <a:r>
              <a:rPr lang="en-AU" sz="900" dirty="0" smtClean="0"/>
              <a:t>2018. Retrieved from </a:t>
            </a:r>
            <a:r>
              <a:rPr lang="en-AU" sz="900" dirty="0" smtClean="0">
                <a:hlinkClick r:id="rId9"/>
              </a:rPr>
              <a:t>http</a:t>
            </a:r>
            <a:r>
              <a:rPr lang="en-AU" sz="900" dirty="0">
                <a:hlinkClick r:id="rId9"/>
              </a:rPr>
              <a:t>://monitor.icef.com/2019/03/double-digit-growth-australias-foreign-enrolment-2018/</a:t>
            </a:r>
            <a:r>
              <a:rPr lang="en-AU" sz="900" dirty="0" smtClean="0"/>
              <a:t> </a:t>
            </a:r>
            <a:endParaRPr lang="en-AU" sz="900" dirty="0"/>
          </a:p>
          <a:p>
            <a:pPr marL="357188" indent="-357188"/>
            <a:r>
              <a:rPr lang="en-AU" sz="900" dirty="0" smtClean="0"/>
              <a:t>IELTS. (2014). </a:t>
            </a:r>
            <a:r>
              <a:rPr lang="en-AU" sz="900" i="1" dirty="0" smtClean="0"/>
              <a:t>Guide for </a:t>
            </a:r>
            <a:r>
              <a:rPr lang="en-AU" sz="900" i="1" dirty="0"/>
              <a:t>educational </a:t>
            </a:r>
            <a:r>
              <a:rPr lang="en-AU" sz="900" i="1" dirty="0" smtClean="0"/>
              <a:t>institutions, governments</a:t>
            </a:r>
            <a:r>
              <a:rPr lang="en-AU" sz="900" i="1" dirty="0"/>
              <a:t>, </a:t>
            </a:r>
            <a:r>
              <a:rPr lang="en-AU" sz="900" i="1" dirty="0" smtClean="0"/>
              <a:t>professional bodies </a:t>
            </a:r>
            <a:r>
              <a:rPr lang="en-AU" sz="900" i="1" dirty="0"/>
              <a:t>and </a:t>
            </a:r>
            <a:r>
              <a:rPr lang="en-AU" sz="900" i="1" dirty="0" smtClean="0"/>
              <a:t>commercial organisations</a:t>
            </a:r>
            <a:r>
              <a:rPr lang="en-AU" sz="900" dirty="0" smtClean="0"/>
              <a:t>. Retrieved from</a:t>
            </a:r>
            <a:r>
              <a:rPr lang="en-AU" sz="900" i="1" dirty="0" smtClean="0"/>
              <a:t>  </a:t>
            </a:r>
            <a:r>
              <a:rPr lang="en-AU" sz="900" dirty="0">
                <a:hlinkClick r:id="rId10"/>
              </a:rPr>
              <a:t>https://www.ielts.org/-/</a:t>
            </a:r>
            <a:r>
              <a:rPr lang="en-AU" sz="900" dirty="0" smtClean="0">
                <a:hlinkClick r:id="rId10"/>
              </a:rPr>
              <a:t>media/publications/guide-for-institutions/ielts-guide-for-institutions-uk.ashx?la=en-us</a:t>
            </a:r>
            <a:r>
              <a:rPr lang="en-AU" sz="900" dirty="0" smtClean="0"/>
              <a:t>  </a:t>
            </a:r>
          </a:p>
          <a:p>
            <a:pPr marL="357188" indent="-357188"/>
            <a:r>
              <a:rPr lang="en-AU" sz="900" dirty="0" smtClean="0"/>
              <a:t>OECD. (2018</a:t>
            </a:r>
            <a:r>
              <a:rPr lang="en-AU" sz="900" dirty="0"/>
              <a:t>). </a:t>
            </a:r>
            <a:r>
              <a:rPr lang="en-AU" sz="900" i="1" dirty="0"/>
              <a:t>Education at a Glance </a:t>
            </a:r>
            <a:r>
              <a:rPr lang="en-AU" sz="900" i="1" dirty="0" smtClean="0"/>
              <a:t>2018: </a:t>
            </a:r>
            <a:r>
              <a:rPr lang="en-AU" sz="900" i="1" dirty="0"/>
              <a:t>OECD </a:t>
            </a:r>
            <a:r>
              <a:rPr lang="en-AU" sz="900" i="1" dirty="0" smtClean="0"/>
              <a:t>indicators</a:t>
            </a:r>
            <a:r>
              <a:rPr lang="en-AU" sz="900" dirty="0" smtClean="0"/>
              <a:t>. Retrieved from </a:t>
            </a:r>
            <a:r>
              <a:rPr lang="en-AU" sz="900" dirty="0" smtClean="0">
                <a:hlinkClick r:id="rId11"/>
              </a:rPr>
              <a:t>https</a:t>
            </a:r>
            <a:r>
              <a:rPr lang="en-AU" sz="900" dirty="0">
                <a:hlinkClick r:id="rId11"/>
              </a:rPr>
              <a:t>://www.oecd-ilibrary.org/docserver/eag-2018-en.pdf?expires=1557386444&amp;id=id&amp;accname=guest&amp;checksum=6B0CC285CA7D298D3436E6B04CF639CA</a:t>
            </a:r>
            <a:endParaRPr lang="en-AU" sz="900" dirty="0" smtClean="0"/>
          </a:p>
          <a:p>
            <a:pPr marL="357188" indent="-357188"/>
            <a:r>
              <a:rPr lang="en-AU" sz="900" dirty="0"/>
              <a:t>Worthington, E. (2019). </a:t>
            </a:r>
            <a:r>
              <a:rPr lang="en-AU" sz="900" i="1" dirty="0"/>
              <a:t>Universities ignoring own English standards to admit more high-paying international students</a:t>
            </a:r>
            <a:r>
              <a:rPr lang="en-AU" sz="900" dirty="0" smtClean="0"/>
              <a:t>. Retrieved from </a:t>
            </a:r>
            <a:r>
              <a:rPr lang="en-AU" sz="900" dirty="0">
                <a:hlinkClick r:id="rId12"/>
              </a:rPr>
              <a:t>https://</a:t>
            </a:r>
            <a:r>
              <a:rPr lang="en-AU" sz="900" dirty="0" smtClean="0">
                <a:hlinkClick r:id="rId12"/>
              </a:rPr>
              <a:t>www.abc.net.au/news/2019-05-06/universities-lowering-english-standards/11063626</a:t>
            </a:r>
            <a:endParaRPr lang="en-AU" sz="900"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F84E19B-D82B-AB45-8F97-CE85449579E6}" type="slidenum">
              <a:rPr lang="en-US" smtClean="0"/>
              <a:pPr/>
              <a:t>30</a:t>
            </a:fld>
            <a:endParaRPr lang="en-US"/>
          </a:p>
        </p:txBody>
      </p:sp>
    </p:spTree>
    <p:extLst>
      <p:ext uri="{BB962C8B-B14F-4D97-AF65-F5344CB8AC3E}">
        <p14:creationId xmlns:p14="http://schemas.microsoft.com/office/powerpoint/2010/main" val="34870608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589" y="229078"/>
            <a:ext cx="8229600" cy="857250"/>
          </a:xfrm>
        </p:spPr>
        <p:txBody>
          <a:bodyPr/>
          <a:lstStyle/>
          <a:p>
            <a:pPr algn="ctr"/>
            <a:r>
              <a:rPr lang="en-AU" dirty="0" smtClean="0"/>
              <a:t>Questions?</a:t>
            </a:r>
            <a:endParaRPr lang="en-AU" dirty="0"/>
          </a:p>
        </p:txBody>
      </p:sp>
      <p:sp>
        <p:nvSpPr>
          <p:cNvPr id="3" name="Content Placeholder 2"/>
          <p:cNvSpPr>
            <a:spLocks noGrp="1"/>
          </p:cNvSpPr>
          <p:nvPr>
            <p:ph idx="1"/>
          </p:nvPr>
        </p:nvSpPr>
        <p:spPr>
          <a:xfrm>
            <a:off x="516834" y="965034"/>
            <a:ext cx="3017520" cy="1320412"/>
          </a:xfrm>
        </p:spPr>
        <p:txBody>
          <a:bodyPr>
            <a:normAutofit/>
          </a:bodyPr>
          <a:lstStyle/>
          <a:p>
            <a:r>
              <a:rPr lang="en-AU" sz="3200" dirty="0" smtClean="0"/>
              <a:t>Thank you!</a:t>
            </a:r>
            <a:endParaRPr lang="en-AU" sz="3200"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F84E19B-D82B-AB45-8F97-CE85449579E6}" type="slidenum">
              <a:rPr lang="en-US" smtClean="0"/>
              <a:pPr/>
              <a:t>31</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1841" y="1020852"/>
            <a:ext cx="3810000" cy="2771775"/>
          </a:xfrm>
          <a:prstGeom prst="rect">
            <a:avLst/>
          </a:prstGeom>
        </p:spPr>
      </p:pic>
      <p:sp>
        <p:nvSpPr>
          <p:cNvPr id="7" name="TextBox 6"/>
          <p:cNvSpPr txBox="1"/>
          <p:nvPr/>
        </p:nvSpPr>
        <p:spPr>
          <a:xfrm>
            <a:off x="2937676" y="4008373"/>
            <a:ext cx="3538331" cy="646331"/>
          </a:xfrm>
          <a:prstGeom prst="rect">
            <a:avLst/>
          </a:prstGeom>
          <a:noFill/>
        </p:spPr>
        <p:txBody>
          <a:bodyPr wrap="square" rtlCol="0">
            <a:spAutoFit/>
          </a:bodyPr>
          <a:lstStyle/>
          <a:p>
            <a:pPr algn="ctr"/>
            <a:r>
              <a:rPr lang="en-AU" dirty="0" smtClean="0"/>
              <a:t>Melania Pantelich</a:t>
            </a:r>
          </a:p>
          <a:p>
            <a:pPr algn="ctr"/>
            <a:r>
              <a:rPr lang="en-AU" dirty="0" smtClean="0"/>
              <a:t>m.pantelich@federation.edu.au</a:t>
            </a:r>
            <a:endParaRPr lang="en-AU" dirty="0"/>
          </a:p>
        </p:txBody>
      </p:sp>
    </p:spTree>
    <p:extLst>
      <p:ext uri="{BB962C8B-B14F-4D97-AF65-F5344CB8AC3E}">
        <p14:creationId xmlns:p14="http://schemas.microsoft.com/office/powerpoint/2010/main" val="32108361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AU" dirty="0" smtClean="0"/>
              <a:t>Current context</a:t>
            </a:r>
            <a:endParaRPr lang="en-AU"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F84E19B-D82B-AB45-8F97-CE85449579E6}" type="slidenum">
              <a:rPr lang="en-US" smtClean="0"/>
              <a:pPr/>
              <a:t>4</a:t>
            </a:fld>
            <a:endParaRPr lang="en-US"/>
          </a:p>
        </p:txBody>
      </p:sp>
      <p:sp>
        <p:nvSpPr>
          <p:cNvPr id="16" name="TextBox 15"/>
          <p:cNvSpPr txBox="1"/>
          <p:nvPr/>
        </p:nvSpPr>
        <p:spPr>
          <a:xfrm>
            <a:off x="126609" y="1102115"/>
            <a:ext cx="8856970" cy="3118803"/>
          </a:xfrm>
          <a:prstGeom prst="rect">
            <a:avLst/>
          </a:prstGeom>
          <a:noFill/>
        </p:spPr>
        <p:txBody>
          <a:bodyPr wrap="square" rtlCol="0">
            <a:spAutoFit/>
          </a:bodyPr>
          <a:lstStyle/>
          <a:p>
            <a:pPr marL="285750" indent="-285750">
              <a:spcAft>
                <a:spcPts val="400"/>
              </a:spcAft>
              <a:buFont typeface="Arial" panose="020B0604020202020204" pitchFamily="34" charset="0"/>
              <a:buChar char="•"/>
            </a:pPr>
            <a:r>
              <a:rPr lang="en-AU" dirty="0" smtClean="0"/>
              <a:t>3.5 million international students worldwide in 2016 (OECD, 2018).</a:t>
            </a:r>
          </a:p>
          <a:p>
            <a:pPr marL="285750" indent="-285750">
              <a:spcAft>
                <a:spcPts val="400"/>
              </a:spcAft>
              <a:buFont typeface="Arial" panose="020B0604020202020204" pitchFamily="34" charset="0"/>
              <a:buChar char="•"/>
            </a:pPr>
            <a:r>
              <a:rPr lang="en-AU" dirty="0" smtClean="0"/>
              <a:t>Enrolments in Australia have almost doubled in 10 years (Department of Education and Training, 2019b).</a:t>
            </a:r>
          </a:p>
          <a:p>
            <a:pPr marL="285750" indent="-285750">
              <a:spcAft>
                <a:spcPts val="400"/>
              </a:spcAft>
              <a:buFont typeface="Arial" panose="020B0604020202020204" pitchFamily="34" charset="0"/>
              <a:buChar char="•"/>
            </a:pPr>
            <a:r>
              <a:rPr lang="en-AU" dirty="0" smtClean="0"/>
              <a:t>Australia is the 3</a:t>
            </a:r>
            <a:r>
              <a:rPr lang="en-AU" baseline="30000" dirty="0" smtClean="0"/>
              <a:t>rd</a:t>
            </a:r>
            <a:r>
              <a:rPr lang="en-AU" dirty="0" smtClean="0"/>
              <a:t> most popular destination for overseas study (ICEF Monitor, 2018).</a:t>
            </a:r>
          </a:p>
          <a:p>
            <a:pPr marL="285750" indent="-285750">
              <a:spcAft>
                <a:spcPts val="400"/>
              </a:spcAft>
              <a:buFont typeface="Arial" panose="020B0604020202020204" pitchFamily="34" charset="0"/>
              <a:buChar char="•"/>
            </a:pPr>
            <a:r>
              <a:rPr lang="en-AU" dirty="0" smtClean="0"/>
              <a:t>International education is worth </a:t>
            </a:r>
            <a:r>
              <a:rPr lang="en-AU" dirty="0"/>
              <a:t>$</a:t>
            </a:r>
            <a:r>
              <a:rPr lang="en-AU" dirty="0" smtClean="0"/>
              <a:t>34.9 billion to Australia’s economy (ICEF Monitor, 2019).</a:t>
            </a:r>
          </a:p>
          <a:p>
            <a:pPr marL="285750" indent="-285750">
              <a:spcAft>
                <a:spcPts val="400"/>
              </a:spcAft>
              <a:buFont typeface="Arial" panose="020B0604020202020204" pitchFamily="34" charset="0"/>
              <a:buChar char="•"/>
            </a:pPr>
            <a:r>
              <a:rPr lang="en-US" dirty="0" smtClean="0"/>
              <a:t>The average </a:t>
            </a:r>
            <a:r>
              <a:rPr lang="en-US" dirty="0"/>
              <a:t>international student </a:t>
            </a:r>
            <a:r>
              <a:rPr lang="en-US" dirty="0" smtClean="0"/>
              <a:t>spends an </a:t>
            </a:r>
            <a:r>
              <a:rPr lang="en-US" dirty="0"/>
              <a:t>average of </a:t>
            </a:r>
            <a:r>
              <a:rPr lang="en-US" dirty="0" smtClean="0"/>
              <a:t>$45,000 </a:t>
            </a:r>
            <a:r>
              <a:rPr lang="en-US" dirty="0"/>
              <a:t>per year </a:t>
            </a:r>
            <a:r>
              <a:rPr lang="en-US" dirty="0" smtClean="0"/>
              <a:t>for </a:t>
            </a:r>
            <a:r>
              <a:rPr lang="en-US" dirty="0"/>
              <a:t>living expenses and university fees </a:t>
            </a:r>
            <a:r>
              <a:rPr lang="en-US" dirty="0" smtClean="0"/>
              <a:t>combined (HSBC</a:t>
            </a:r>
            <a:r>
              <a:rPr lang="en-US" dirty="0"/>
              <a:t>, 2013</a:t>
            </a:r>
            <a:r>
              <a:rPr lang="en-US" dirty="0" smtClean="0"/>
              <a:t>).</a:t>
            </a:r>
            <a:endParaRPr lang="en-AU" dirty="0" smtClean="0"/>
          </a:p>
          <a:p>
            <a:pPr marL="285750" indent="-285750">
              <a:buFont typeface="Arial" panose="020B0604020202020204" pitchFamily="34" charset="0"/>
              <a:buChar char="•"/>
            </a:pPr>
            <a:endParaRPr lang="en-AU" dirty="0"/>
          </a:p>
        </p:txBody>
      </p:sp>
    </p:spTree>
    <p:extLst>
      <p:ext uri="{BB962C8B-B14F-4D97-AF65-F5344CB8AC3E}">
        <p14:creationId xmlns:p14="http://schemas.microsoft.com/office/powerpoint/2010/main" val="20968160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Discussion</a:t>
            </a:r>
            <a:endParaRPr lang="en-AU" dirty="0"/>
          </a:p>
        </p:txBody>
      </p:sp>
      <p:sp>
        <p:nvSpPr>
          <p:cNvPr id="3" name="Content Placeholder 2"/>
          <p:cNvSpPr>
            <a:spLocks noGrp="1"/>
          </p:cNvSpPr>
          <p:nvPr>
            <p:ph idx="1"/>
          </p:nvPr>
        </p:nvSpPr>
        <p:spPr/>
        <p:txBody>
          <a:bodyPr/>
          <a:lstStyle/>
          <a:p>
            <a:r>
              <a:rPr lang="en-AU" dirty="0" smtClean="0"/>
              <a:t>Besides English comprehension, what do you think international students find difficult in their transition to studying in an Australian context? </a:t>
            </a:r>
            <a:endParaRPr lang="en-AU"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F84E19B-D82B-AB45-8F97-CE85449579E6}" type="slidenum">
              <a:rPr lang="en-US" smtClean="0"/>
              <a:pPr/>
              <a:t>5</a:t>
            </a:fld>
            <a:endParaRPr lang="en-US"/>
          </a:p>
        </p:txBody>
      </p:sp>
    </p:spTree>
    <p:extLst>
      <p:ext uri="{BB962C8B-B14F-4D97-AF65-F5344CB8AC3E}">
        <p14:creationId xmlns:p14="http://schemas.microsoft.com/office/powerpoint/2010/main" val="16487928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00150" y="239689"/>
            <a:ext cx="8229600" cy="857250"/>
          </a:xfrm>
        </p:spPr>
        <p:txBody>
          <a:bodyPr/>
          <a:lstStyle/>
          <a:p>
            <a:pPr algn="ctr"/>
            <a:r>
              <a:rPr lang="en-GB" dirty="0" smtClean="0"/>
              <a:t>Program Background</a:t>
            </a:r>
            <a:endParaRPr lang="en-GB" dirty="0"/>
          </a:p>
        </p:txBody>
      </p:sp>
      <p:sp>
        <p:nvSpPr>
          <p:cNvPr id="8" name="Content Placeholder 7"/>
          <p:cNvSpPr>
            <a:spLocks noGrp="1"/>
          </p:cNvSpPr>
          <p:nvPr>
            <p:ph idx="1"/>
          </p:nvPr>
        </p:nvSpPr>
        <p:spPr>
          <a:xfrm>
            <a:off x="143123" y="1132337"/>
            <a:ext cx="8802093" cy="3394472"/>
          </a:xfrm>
        </p:spPr>
        <p:txBody>
          <a:bodyPr>
            <a:normAutofit/>
          </a:bodyPr>
          <a:lstStyle/>
          <a:p>
            <a:pPr marL="342900" indent="-342900">
              <a:buFont typeface="Arial" panose="020B0604020202020204" pitchFamily="34" charset="0"/>
              <a:buChar char="•"/>
            </a:pPr>
            <a:r>
              <a:rPr lang="en-AU" sz="2000" b="1" dirty="0" smtClean="0"/>
              <a:t>Rational for implementation: </a:t>
            </a:r>
          </a:p>
          <a:p>
            <a:r>
              <a:rPr lang="en-AU" sz="2000" b="1" dirty="0"/>
              <a:t> </a:t>
            </a:r>
            <a:r>
              <a:rPr lang="en-AU" sz="2000" b="1" dirty="0" smtClean="0"/>
              <a:t>    </a:t>
            </a:r>
            <a:r>
              <a:rPr lang="en-AU" sz="2000" dirty="0" smtClean="0"/>
              <a:t>Language-based support oriented around course assessments</a:t>
            </a:r>
          </a:p>
          <a:p>
            <a:endParaRPr lang="en-AU" sz="800" dirty="0" smtClean="0"/>
          </a:p>
          <a:p>
            <a:pPr marL="342900" indent="-342900">
              <a:buFont typeface="Arial" panose="020B0604020202020204" pitchFamily="34" charset="0"/>
              <a:buChar char="•"/>
            </a:pPr>
            <a:r>
              <a:rPr lang="en-AU" sz="2000" b="1" dirty="0" smtClean="0"/>
              <a:t>Initial implementation and challenges:</a:t>
            </a:r>
          </a:p>
          <a:p>
            <a:r>
              <a:rPr lang="en-AU" sz="2000" dirty="0" smtClean="0"/>
              <a:t>     Timetabling, promotion, eligible students, ongoing support - academics</a:t>
            </a:r>
          </a:p>
          <a:p>
            <a:endParaRPr lang="en-AU" sz="800" dirty="0"/>
          </a:p>
          <a:p>
            <a:pPr marL="342900" indent="-342900">
              <a:buFont typeface="Arial" panose="020B0604020202020204" pitchFamily="34" charset="0"/>
              <a:buChar char="•"/>
            </a:pPr>
            <a:r>
              <a:rPr lang="en-AU" sz="2000" b="1" dirty="0" smtClean="0"/>
              <a:t>Student eligibility and response</a:t>
            </a:r>
            <a:endParaRPr lang="en-AU" sz="2000" b="1" dirty="0"/>
          </a:p>
          <a:p>
            <a:r>
              <a:rPr lang="en-AU" sz="2000" dirty="0" smtClean="0"/>
              <a:t>     Concentration of international students</a:t>
            </a:r>
          </a:p>
          <a:p>
            <a:r>
              <a:rPr lang="en-AU" sz="2000" dirty="0"/>
              <a:t> </a:t>
            </a:r>
            <a:r>
              <a:rPr lang="en-AU" sz="2000" dirty="0" smtClean="0"/>
              <a:t>    Duration of support extended </a:t>
            </a:r>
          </a:p>
          <a:p>
            <a:r>
              <a:rPr lang="en-AU" sz="2000" dirty="0"/>
              <a:t> </a:t>
            </a:r>
            <a:r>
              <a:rPr lang="en-AU" sz="2000" dirty="0" smtClean="0"/>
              <a:t>    Students appreciate neutral, third-party support</a:t>
            </a:r>
          </a:p>
          <a:p>
            <a:endParaRPr lang="en-AU" sz="2000" dirty="0" smtClean="0"/>
          </a:p>
          <a:p>
            <a:endParaRPr lang="en-AU" sz="2000" dirty="0"/>
          </a:p>
        </p:txBody>
      </p:sp>
    </p:spTree>
    <p:extLst>
      <p:ext uri="{BB962C8B-B14F-4D97-AF65-F5344CB8AC3E}">
        <p14:creationId xmlns:p14="http://schemas.microsoft.com/office/powerpoint/2010/main" val="9246888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537" y="83094"/>
            <a:ext cx="8229600" cy="857250"/>
          </a:xfrm>
        </p:spPr>
        <p:txBody>
          <a:bodyPr/>
          <a:lstStyle/>
          <a:p>
            <a:r>
              <a:rPr lang="en-GB" dirty="0" smtClean="0"/>
              <a:t>Enrolments</a:t>
            </a:r>
            <a:endParaRPr lang="en-GB"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F84E19B-D82B-AB45-8F97-CE85449579E6}" type="slidenum">
              <a:rPr lang="en-US" smtClean="0"/>
              <a:pPr/>
              <a:t>7</a:t>
            </a:fld>
            <a:endParaRPr lang="en-US"/>
          </a:p>
        </p:txBody>
      </p:sp>
      <p:pic>
        <p:nvPicPr>
          <p:cNvPr id="102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059131"/>
            <a:ext cx="3464457"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4"/>
          <p:cNvPicPr>
            <a:picLocks noGrp="1" noChangeAspect="1"/>
          </p:cNvPicPr>
          <p:nvPr>
            <p:ph idx="1"/>
          </p:nvPr>
        </p:nvPicPr>
        <p:blipFill>
          <a:blip r:embed="rId3"/>
          <a:stretch>
            <a:fillRect/>
          </a:stretch>
        </p:blipFill>
        <p:spPr>
          <a:xfrm>
            <a:off x="5064545" y="220773"/>
            <a:ext cx="3661982" cy="2243296"/>
          </a:xfrm>
          <a:prstGeom prst="rect">
            <a:avLst/>
          </a:prstGeom>
        </p:spPr>
      </p:pic>
      <p:pic>
        <p:nvPicPr>
          <p:cNvPr id="6" name="Picture 5"/>
          <p:cNvPicPr>
            <a:picLocks noChangeAspect="1"/>
          </p:cNvPicPr>
          <p:nvPr/>
        </p:nvPicPr>
        <p:blipFill>
          <a:blip r:embed="rId4"/>
          <a:stretch>
            <a:fillRect/>
          </a:stretch>
        </p:blipFill>
        <p:spPr>
          <a:xfrm>
            <a:off x="3730460" y="2582856"/>
            <a:ext cx="3106437" cy="2130958"/>
          </a:xfrm>
          <a:prstGeom prst="rect">
            <a:avLst/>
          </a:prstGeom>
        </p:spPr>
      </p:pic>
      <p:sp>
        <p:nvSpPr>
          <p:cNvPr id="3" name="TextBox 2"/>
          <p:cNvSpPr txBox="1"/>
          <p:nvPr/>
        </p:nvSpPr>
        <p:spPr>
          <a:xfrm>
            <a:off x="253218" y="3922078"/>
            <a:ext cx="3031587" cy="400110"/>
          </a:xfrm>
          <a:prstGeom prst="rect">
            <a:avLst/>
          </a:prstGeom>
          <a:noFill/>
        </p:spPr>
        <p:txBody>
          <a:bodyPr wrap="square" rtlCol="0">
            <a:spAutoFit/>
          </a:bodyPr>
          <a:lstStyle/>
          <a:p>
            <a:r>
              <a:rPr lang="en-AU" sz="1000" dirty="0" smtClean="0"/>
              <a:t>(Department of Education and Training, as cited in Hare, 2017)</a:t>
            </a:r>
            <a:endParaRPr lang="en-AU" sz="1000" dirty="0"/>
          </a:p>
        </p:txBody>
      </p:sp>
      <p:sp>
        <p:nvSpPr>
          <p:cNvPr id="7" name="TextBox 6"/>
          <p:cNvSpPr txBox="1"/>
          <p:nvPr/>
        </p:nvSpPr>
        <p:spPr>
          <a:xfrm>
            <a:off x="6780626" y="4252149"/>
            <a:ext cx="2152358" cy="400110"/>
          </a:xfrm>
          <a:prstGeom prst="rect">
            <a:avLst/>
          </a:prstGeom>
          <a:noFill/>
        </p:spPr>
        <p:txBody>
          <a:bodyPr wrap="square" rtlCol="0">
            <a:spAutoFit/>
          </a:bodyPr>
          <a:lstStyle/>
          <a:p>
            <a:r>
              <a:rPr lang="en-AU" sz="1000" dirty="0" smtClean="0"/>
              <a:t>(Department of Education and Training, 2019a)</a:t>
            </a:r>
            <a:endParaRPr lang="en-AU" sz="1000" dirty="0"/>
          </a:p>
        </p:txBody>
      </p:sp>
      <p:sp>
        <p:nvSpPr>
          <p:cNvPr id="8" name="TextBox 7"/>
          <p:cNvSpPr txBox="1"/>
          <p:nvPr/>
        </p:nvSpPr>
        <p:spPr>
          <a:xfrm>
            <a:off x="6836897" y="2464069"/>
            <a:ext cx="2180494" cy="400110"/>
          </a:xfrm>
          <a:prstGeom prst="rect">
            <a:avLst/>
          </a:prstGeom>
          <a:noFill/>
        </p:spPr>
        <p:txBody>
          <a:bodyPr wrap="square" rtlCol="0">
            <a:spAutoFit/>
          </a:bodyPr>
          <a:lstStyle/>
          <a:p>
            <a:r>
              <a:rPr lang="en-AU" sz="1000" dirty="0"/>
              <a:t>(Department of Education and Training, </a:t>
            </a:r>
            <a:r>
              <a:rPr lang="en-AU" sz="1000" dirty="0" smtClean="0"/>
              <a:t>2019b)</a:t>
            </a:r>
            <a:endParaRPr lang="en-AU" sz="1000" dirty="0"/>
          </a:p>
        </p:txBody>
      </p:sp>
    </p:spTree>
    <p:extLst>
      <p:ext uri="{BB962C8B-B14F-4D97-AF65-F5344CB8AC3E}">
        <p14:creationId xmlns:p14="http://schemas.microsoft.com/office/powerpoint/2010/main" val="15878376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F84E19B-D82B-AB45-8F97-CE85449579E6}" type="slidenum">
              <a:rPr lang="en-US" smtClean="0"/>
              <a:pPr/>
              <a:t>8</a:t>
            </a:fld>
            <a:endParaRPr lang="en-US"/>
          </a:p>
        </p:txBody>
      </p:sp>
      <p:pic>
        <p:nvPicPr>
          <p:cNvPr id="6" name="Picture 5"/>
          <p:cNvPicPr>
            <a:picLocks noChangeAspect="1"/>
          </p:cNvPicPr>
          <p:nvPr/>
        </p:nvPicPr>
        <p:blipFill>
          <a:blip r:embed="rId2"/>
          <a:stretch>
            <a:fillRect/>
          </a:stretch>
        </p:blipFill>
        <p:spPr>
          <a:xfrm>
            <a:off x="4181475" y="725875"/>
            <a:ext cx="4505325" cy="3162300"/>
          </a:xfrm>
          <a:prstGeom prst="rect">
            <a:avLst/>
          </a:prstGeom>
        </p:spPr>
      </p:pic>
      <p:sp>
        <p:nvSpPr>
          <p:cNvPr id="8" name="TextBox 7"/>
          <p:cNvSpPr txBox="1"/>
          <p:nvPr/>
        </p:nvSpPr>
        <p:spPr>
          <a:xfrm>
            <a:off x="5304534" y="4453469"/>
            <a:ext cx="3635484" cy="276999"/>
          </a:xfrm>
          <a:prstGeom prst="rect">
            <a:avLst/>
          </a:prstGeom>
          <a:noFill/>
        </p:spPr>
        <p:txBody>
          <a:bodyPr wrap="square" rtlCol="0">
            <a:spAutoFit/>
          </a:bodyPr>
          <a:lstStyle/>
          <a:p>
            <a:r>
              <a:rPr lang="en-AU" sz="1200" dirty="0" smtClean="0"/>
              <a:t>(Department of Education and Training, 2018)</a:t>
            </a:r>
            <a:endParaRPr lang="en-AU" sz="1200" dirty="0"/>
          </a:p>
        </p:txBody>
      </p:sp>
      <p:pic>
        <p:nvPicPr>
          <p:cNvPr id="9" name="Picture 8"/>
          <p:cNvPicPr>
            <a:picLocks noChangeAspect="1"/>
          </p:cNvPicPr>
          <p:nvPr/>
        </p:nvPicPr>
        <p:blipFill>
          <a:blip r:embed="rId3"/>
          <a:stretch>
            <a:fillRect/>
          </a:stretch>
        </p:blipFill>
        <p:spPr>
          <a:xfrm>
            <a:off x="654007" y="321274"/>
            <a:ext cx="3036544" cy="4283125"/>
          </a:xfrm>
          <a:prstGeom prst="rect">
            <a:avLst/>
          </a:prstGeom>
        </p:spPr>
      </p:pic>
    </p:spTree>
    <p:extLst>
      <p:ext uri="{BB962C8B-B14F-4D97-AF65-F5344CB8AC3E}">
        <p14:creationId xmlns:p14="http://schemas.microsoft.com/office/powerpoint/2010/main" val="28136345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Cohort and needs</a:t>
            </a:r>
            <a:endParaRPr lang="en-AU" dirty="0"/>
          </a:p>
        </p:txBody>
      </p:sp>
      <p:sp>
        <p:nvSpPr>
          <p:cNvPr id="3" name="Content Placeholder 2"/>
          <p:cNvSpPr>
            <a:spLocks noGrp="1"/>
          </p:cNvSpPr>
          <p:nvPr>
            <p:ph idx="1"/>
          </p:nvPr>
        </p:nvSpPr>
        <p:spPr>
          <a:xfrm>
            <a:off x="457200" y="928095"/>
            <a:ext cx="8229600" cy="3712596"/>
          </a:xfrm>
        </p:spPr>
        <p:txBody>
          <a:bodyPr>
            <a:normAutofit/>
          </a:bodyPr>
          <a:lstStyle/>
          <a:p>
            <a:pPr marL="342900" indent="-342900">
              <a:buFont typeface="Arial" panose="020B0604020202020204" pitchFamily="34" charset="0"/>
              <a:buChar char="•"/>
            </a:pPr>
            <a:r>
              <a:rPr lang="en-AU" sz="2000" b="1" dirty="0" smtClean="0"/>
              <a:t>Chinese students</a:t>
            </a:r>
            <a:endParaRPr lang="en-AU" sz="2000" dirty="0"/>
          </a:p>
          <a:p>
            <a:pPr marL="900113"/>
            <a:r>
              <a:rPr lang="en-AU" sz="2000" dirty="0"/>
              <a:t>F</a:t>
            </a:r>
            <a:r>
              <a:rPr lang="en-AU" sz="2000" dirty="0" smtClean="0"/>
              <a:t>ull degree and partner students</a:t>
            </a:r>
          </a:p>
          <a:p>
            <a:pPr marL="898525"/>
            <a:r>
              <a:rPr lang="en-AU" sz="2000" dirty="0" smtClean="0"/>
              <a:t>Reading and writing vs speaking and listening</a:t>
            </a:r>
          </a:p>
          <a:p>
            <a:pPr marL="898525"/>
            <a:r>
              <a:rPr lang="en-AU" sz="2000" dirty="0" smtClean="0"/>
              <a:t>Engage with support (in a group)</a:t>
            </a:r>
          </a:p>
          <a:p>
            <a:pPr marL="898525"/>
            <a:r>
              <a:rPr lang="en-AU" sz="2000" dirty="0" smtClean="0"/>
              <a:t>Here to study </a:t>
            </a:r>
          </a:p>
          <a:p>
            <a:pPr marL="342900" indent="-342900">
              <a:buFont typeface="Arial" panose="020B0604020202020204" pitchFamily="34" charset="0"/>
              <a:buChar char="•"/>
            </a:pPr>
            <a:r>
              <a:rPr lang="en-AU" sz="2000" b="1" dirty="0" smtClean="0"/>
              <a:t>Indian students</a:t>
            </a:r>
          </a:p>
          <a:p>
            <a:pPr marL="898525"/>
            <a:r>
              <a:rPr lang="en-AU" sz="2000" dirty="0" smtClean="0"/>
              <a:t>Speaking and listening vs reading and writing</a:t>
            </a:r>
          </a:p>
          <a:p>
            <a:pPr marL="898525"/>
            <a:r>
              <a:rPr lang="en-AU" sz="2000" dirty="0" smtClean="0"/>
              <a:t>Engage with support (individually and group)</a:t>
            </a:r>
          </a:p>
          <a:p>
            <a:pPr marL="898525"/>
            <a:r>
              <a:rPr lang="en-AU" sz="2000" dirty="0" smtClean="0"/>
              <a:t>Placement experiences</a:t>
            </a:r>
          </a:p>
          <a:p>
            <a:pPr marL="898525"/>
            <a:r>
              <a:rPr lang="en-AU" sz="2000" dirty="0" smtClean="0"/>
              <a:t>Commuting and working</a:t>
            </a:r>
            <a:endParaRPr lang="en-AU" sz="2000"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F84E19B-D82B-AB45-8F97-CE85449579E6}" type="slidenum">
              <a:rPr lang="en-US" smtClean="0"/>
              <a:pPr/>
              <a:t>9</a:t>
            </a:fld>
            <a:endParaRPr lang="en-US"/>
          </a:p>
        </p:txBody>
      </p:sp>
    </p:spTree>
    <p:extLst>
      <p:ext uri="{BB962C8B-B14F-4D97-AF65-F5344CB8AC3E}">
        <p14:creationId xmlns:p14="http://schemas.microsoft.com/office/powerpoint/2010/main" val="921194359"/>
      </p:ext>
    </p:extLst>
  </p:cSld>
  <p:clrMapOvr>
    <a:masterClrMapping/>
  </p:clrMapOvr>
  <p:timing>
    <p:tnLst>
      <p:par>
        <p:cTn id="1" dur="indefinite" restart="never" nodeType="tmRoot"/>
      </p:par>
    </p:tnLst>
  </p:timing>
</p:sld>
</file>

<file path=ppt/theme/theme1.xml><?xml version="1.0" encoding="utf-8"?>
<a:theme xmlns:a="http://schemas.openxmlformats.org/drawingml/2006/main" name="FedU Cover A">
  <a:themeElements>
    <a:clrScheme name=" Federation University Theme">
      <a:dk1>
        <a:srgbClr val="003A6D"/>
      </a:dk1>
      <a:lt1>
        <a:sysClr val="window" lastClr="FFFFFF"/>
      </a:lt1>
      <a:dk2>
        <a:srgbClr val="004A8D"/>
      </a:dk2>
      <a:lt2>
        <a:srgbClr val="F0E9E4"/>
      </a:lt2>
      <a:accent1>
        <a:srgbClr val="777877"/>
      </a:accent1>
      <a:accent2>
        <a:srgbClr val="008791"/>
      </a:accent2>
      <a:accent3>
        <a:srgbClr val="66B042"/>
      </a:accent3>
      <a:accent4>
        <a:srgbClr val="421455"/>
      </a:accent4>
      <a:accent5>
        <a:srgbClr val="C0004D"/>
      </a:accent5>
      <a:accent6>
        <a:srgbClr val="EEA420"/>
      </a:accent6>
      <a:hlink>
        <a:srgbClr val="777877"/>
      </a:hlink>
      <a:folHlink>
        <a:srgbClr val="A5A6A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edUni_16to9_1280x720_Template" id="{8F5FFEA5-1EAF-4A1C-9274-02074D488854}" vid="{8B98C2D4-A839-47F7-974F-A8A2F539EC28}"/>
    </a:ext>
  </a:extLst>
</a:theme>
</file>

<file path=ppt/theme/theme2.xml><?xml version="1.0" encoding="utf-8"?>
<a:theme xmlns:a="http://schemas.openxmlformats.org/drawingml/2006/main" name="FedU Divider A">
  <a:themeElements>
    <a:clrScheme name=" Federation University Theme">
      <a:dk1>
        <a:srgbClr val="003A6D"/>
      </a:dk1>
      <a:lt1>
        <a:sysClr val="window" lastClr="FFFFFF"/>
      </a:lt1>
      <a:dk2>
        <a:srgbClr val="004A8D"/>
      </a:dk2>
      <a:lt2>
        <a:srgbClr val="F0E9E4"/>
      </a:lt2>
      <a:accent1>
        <a:srgbClr val="777877"/>
      </a:accent1>
      <a:accent2>
        <a:srgbClr val="008791"/>
      </a:accent2>
      <a:accent3>
        <a:srgbClr val="66B042"/>
      </a:accent3>
      <a:accent4>
        <a:srgbClr val="421455"/>
      </a:accent4>
      <a:accent5>
        <a:srgbClr val="C0004D"/>
      </a:accent5>
      <a:accent6>
        <a:srgbClr val="EEA420"/>
      </a:accent6>
      <a:hlink>
        <a:srgbClr val="777877"/>
      </a:hlink>
      <a:folHlink>
        <a:srgbClr val="A5A6A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edUni_16to9_1280x720_Template" id="{8F5FFEA5-1EAF-4A1C-9274-02074D488854}" vid="{1F2CC45F-7AF0-457B-B21A-F6D5C5E80B66}"/>
    </a:ext>
  </a:extLst>
</a:theme>
</file>

<file path=ppt/theme/theme3.xml><?xml version="1.0" encoding="utf-8"?>
<a:theme xmlns:a="http://schemas.openxmlformats.org/drawingml/2006/main" name="FedU Cover B">
  <a:themeElements>
    <a:clrScheme name=" Federation University Theme">
      <a:dk1>
        <a:srgbClr val="003A6D"/>
      </a:dk1>
      <a:lt1>
        <a:sysClr val="window" lastClr="FFFFFF"/>
      </a:lt1>
      <a:dk2>
        <a:srgbClr val="004A8D"/>
      </a:dk2>
      <a:lt2>
        <a:srgbClr val="F0E9E4"/>
      </a:lt2>
      <a:accent1>
        <a:srgbClr val="777877"/>
      </a:accent1>
      <a:accent2>
        <a:srgbClr val="008791"/>
      </a:accent2>
      <a:accent3>
        <a:srgbClr val="66B042"/>
      </a:accent3>
      <a:accent4>
        <a:srgbClr val="421455"/>
      </a:accent4>
      <a:accent5>
        <a:srgbClr val="C0004D"/>
      </a:accent5>
      <a:accent6>
        <a:srgbClr val="EEA420"/>
      </a:accent6>
      <a:hlink>
        <a:srgbClr val="777877"/>
      </a:hlink>
      <a:folHlink>
        <a:srgbClr val="A5A6A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edUni_16to9_1280x720_Template" id="{8F5FFEA5-1EAF-4A1C-9274-02074D488854}" vid="{11033A31-BD91-45A1-BB0B-5C0BF6036AD4}"/>
    </a:ext>
  </a:extLst>
</a:theme>
</file>

<file path=ppt/theme/theme4.xml><?xml version="1.0" encoding="utf-8"?>
<a:theme xmlns:a="http://schemas.openxmlformats.org/drawingml/2006/main" name="FedU Divider B">
  <a:themeElements>
    <a:clrScheme name=" Federation University Theme">
      <a:dk1>
        <a:srgbClr val="003A6D"/>
      </a:dk1>
      <a:lt1>
        <a:sysClr val="window" lastClr="FFFFFF"/>
      </a:lt1>
      <a:dk2>
        <a:srgbClr val="004A8D"/>
      </a:dk2>
      <a:lt2>
        <a:srgbClr val="F0E9E4"/>
      </a:lt2>
      <a:accent1>
        <a:srgbClr val="777877"/>
      </a:accent1>
      <a:accent2>
        <a:srgbClr val="008791"/>
      </a:accent2>
      <a:accent3>
        <a:srgbClr val="66B042"/>
      </a:accent3>
      <a:accent4>
        <a:srgbClr val="421455"/>
      </a:accent4>
      <a:accent5>
        <a:srgbClr val="C0004D"/>
      </a:accent5>
      <a:accent6>
        <a:srgbClr val="EEA420"/>
      </a:accent6>
      <a:hlink>
        <a:srgbClr val="777877"/>
      </a:hlink>
      <a:folHlink>
        <a:srgbClr val="A5A6A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edUni_16to9_1280x720_Template" id="{8F5FFEA5-1EAF-4A1C-9274-02074D488854}" vid="{6B3A1C38-4ADD-42F8-9912-972F0057C8C9}"/>
    </a:ext>
  </a:extLst>
</a:theme>
</file>

<file path=ppt/theme/theme5.xml><?xml version="1.0" encoding="utf-8"?>
<a:theme xmlns:a="http://schemas.openxmlformats.org/drawingml/2006/main" name="FedU Footer A">
  <a:themeElements>
    <a:clrScheme name=" Federation University Theme">
      <a:dk1>
        <a:srgbClr val="003A6D"/>
      </a:dk1>
      <a:lt1>
        <a:sysClr val="window" lastClr="FFFFFF"/>
      </a:lt1>
      <a:dk2>
        <a:srgbClr val="004A8D"/>
      </a:dk2>
      <a:lt2>
        <a:srgbClr val="F0E9E4"/>
      </a:lt2>
      <a:accent1>
        <a:srgbClr val="777877"/>
      </a:accent1>
      <a:accent2>
        <a:srgbClr val="008791"/>
      </a:accent2>
      <a:accent3>
        <a:srgbClr val="66B042"/>
      </a:accent3>
      <a:accent4>
        <a:srgbClr val="421455"/>
      </a:accent4>
      <a:accent5>
        <a:srgbClr val="C0004D"/>
      </a:accent5>
      <a:accent6>
        <a:srgbClr val="EEA420"/>
      </a:accent6>
      <a:hlink>
        <a:srgbClr val="777877"/>
      </a:hlink>
      <a:folHlink>
        <a:srgbClr val="A5A6A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edUni_16to9_1280x720_Template" id="{8F5FFEA5-1EAF-4A1C-9274-02074D488854}" vid="{0A6CA326-04C6-497E-80DB-E0917A9499E8}"/>
    </a:ext>
  </a:extLst>
</a:theme>
</file>

<file path=ppt/theme/theme6.xml><?xml version="1.0" encoding="utf-8"?>
<a:theme xmlns:a="http://schemas.openxmlformats.org/drawingml/2006/main" name="FedU Footer B">
  <a:themeElements>
    <a:clrScheme name=" Federation University Theme">
      <a:dk1>
        <a:srgbClr val="003A6D"/>
      </a:dk1>
      <a:lt1>
        <a:sysClr val="window" lastClr="FFFFFF"/>
      </a:lt1>
      <a:dk2>
        <a:srgbClr val="004A8D"/>
      </a:dk2>
      <a:lt2>
        <a:srgbClr val="F0E9E4"/>
      </a:lt2>
      <a:accent1>
        <a:srgbClr val="777877"/>
      </a:accent1>
      <a:accent2>
        <a:srgbClr val="008791"/>
      </a:accent2>
      <a:accent3>
        <a:srgbClr val="66B042"/>
      </a:accent3>
      <a:accent4>
        <a:srgbClr val="421455"/>
      </a:accent4>
      <a:accent5>
        <a:srgbClr val="C0004D"/>
      </a:accent5>
      <a:accent6>
        <a:srgbClr val="EEA420"/>
      </a:accent6>
      <a:hlink>
        <a:srgbClr val="777877"/>
      </a:hlink>
      <a:folHlink>
        <a:srgbClr val="A5A6A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edUni_16to9_1280x720_Template" id="{8F5FFEA5-1EAF-4A1C-9274-02074D488854}" vid="{F32DCFD3-58BA-4D11-8A24-7F73DF021190}"/>
    </a:ext>
  </a:extLst>
</a:theme>
</file>

<file path=ppt/theme/theme7.xml><?xml version="1.0" encoding="utf-8"?>
<a:theme xmlns:a="http://schemas.openxmlformats.org/drawingml/2006/main" name="FedU Footer C">
  <a:themeElements>
    <a:clrScheme name=" Federation University Theme">
      <a:dk1>
        <a:srgbClr val="003A6D"/>
      </a:dk1>
      <a:lt1>
        <a:sysClr val="window" lastClr="FFFFFF"/>
      </a:lt1>
      <a:dk2>
        <a:srgbClr val="004A8D"/>
      </a:dk2>
      <a:lt2>
        <a:srgbClr val="F0E9E4"/>
      </a:lt2>
      <a:accent1>
        <a:srgbClr val="777877"/>
      </a:accent1>
      <a:accent2>
        <a:srgbClr val="008791"/>
      </a:accent2>
      <a:accent3>
        <a:srgbClr val="66B042"/>
      </a:accent3>
      <a:accent4>
        <a:srgbClr val="421455"/>
      </a:accent4>
      <a:accent5>
        <a:srgbClr val="C0004D"/>
      </a:accent5>
      <a:accent6>
        <a:srgbClr val="EEA420"/>
      </a:accent6>
      <a:hlink>
        <a:srgbClr val="777877"/>
      </a:hlink>
      <a:folHlink>
        <a:srgbClr val="A5A6A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edUni_16to9_1280x720_Template" id="{8F5FFEA5-1EAF-4A1C-9274-02074D488854}" vid="{10566D77-40C3-4DAB-B65F-06D47FE0EAC0}"/>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FedCollege PPT Template</Template>
  <TotalTime>6624</TotalTime>
  <Words>1139</Words>
  <Application>Microsoft Office PowerPoint</Application>
  <PresentationFormat>On-screen Show (16:9)</PresentationFormat>
  <Paragraphs>233</Paragraphs>
  <Slides>31</Slides>
  <Notes>3</Notes>
  <HiddenSlides>0</HiddenSlides>
  <MMClips>0</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31</vt:i4>
      </vt:variant>
    </vt:vector>
  </HeadingPairs>
  <TitlesOfParts>
    <vt:vector size="42" baseType="lpstr">
      <vt:lpstr>Arial</vt:lpstr>
      <vt:lpstr>Calibri</vt:lpstr>
      <vt:lpstr>Lucida Grande</vt:lpstr>
      <vt:lpstr>Wingdings</vt:lpstr>
      <vt:lpstr>FedU Cover A</vt:lpstr>
      <vt:lpstr>FedU Divider A</vt:lpstr>
      <vt:lpstr>FedU Cover B</vt:lpstr>
      <vt:lpstr>FedU Divider B</vt:lpstr>
      <vt:lpstr>FedU Footer A</vt:lpstr>
      <vt:lpstr>FedU Footer B</vt:lpstr>
      <vt:lpstr>FedU Footer C</vt:lpstr>
      <vt:lpstr>A student-centred approach: the English Language Support Service for international students in Higher Education</vt:lpstr>
      <vt:lpstr>Melania Pantelich</vt:lpstr>
      <vt:lpstr>International students in Australia</vt:lpstr>
      <vt:lpstr>Current context</vt:lpstr>
      <vt:lpstr>Discussion</vt:lpstr>
      <vt:lpstr>Program Background</vt:lpstr>
      <vt:lpstr>Enrolments</vt:lpstr>
      <vt:lpstr>PowerPoint Presentation</vt:lpstr>
      <vt:lpstr>Cohort and needs</vt:lpstr>
      <vt:lpstr>IELTS</vt:lpstr>
      <vt:lpstr>Promotion</vt:lpstr>
      <vt:lpstr>Program Delivery </vt:lpstr>
      <vt:lpstr>Focus of Program</vt:lpstr>
      <vt:lpstr>Weekly classes</vt:lpstr>
      <vt:lpstr>PowerPoint Presentation</vt:lpstr>
      <vt:lpstr>PowerPoint Presentation</vt:lpstr>
      <vt:lpstr>PowerPoint Presentation</vt:lpstr>
      <vt:lpstr>PowerPoint Presentation</vt:lpstr>
      <vt:lpstr>Building skills – reflective writing</vt:lpstr>
      <vt:lpstr>PowerPoint Presentation</vt:lpstr>
      <vt:lpstr>PowerPoint Presentation</vt:lpstr>
      <vt:lpstr>PowerPoint Presentation</vt:lpstr>
      <vt:lpstr>PowerPoint Presentation</vt:lpstr>
      <vt:lpstr>Result</vt:lpstr>
      <vt:lpstr>Moodle </vt:lpstr>
      <vt:lpstr>Evaluation</vt:lpstr>
      <vt:lpstr>Student Feedback</vt:lpstr>
      <vt:lpstr>Future Plans </vt:lpstr>
      <vt:lpstr>Discussion questions </vt:lpstr>
      <vt:lpstr>References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Sharp</dc:creator>
  <cp:lastModifiedBy>Melania Pantelich</cp:lastModifiedBy>
  <cp:revision>120</cp:revision>
  <cp:lastPrinted>2019-05-09T07:47:26Z</cp:lastPrinted>
  <dcterms:created xsi:type="dcterms:W3CDTF">2017-12-04T02:08:42Z</dcterms:created>
  <dcterms:modified xsi:type="dcterms:W3CDTF">2019-05-28T05:35:12Z</dcterms:modified>
</cp:coreProperties>
</file>